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2" r:id="rId3"/>
    <p:sldId id="257" r:id="rId4"/>
    <p:sldId id="289" r:id="rId5"/>
    <p:sldId id="344" r:id="rId6"/>
    <p:sldId id="345" r:id="rId7"/>
    <p:sldId id="290" r:id="rId8"/>
    <p:sldId id="292" r:id="rId9"/>
    <p:sldId id="291" r:id="rId10"/>
    <p:sldId id="358" r:id="rId11"/>
    <p:sldId id="424" r:id="rId12"/>
    <p:sldId id="295" r:id="rId13"/>
    <p:sldId id="342" r:id="rId14"/>
    <p:sldId id="431" r:id="rId15"/>
    <p:sldId id="432" r:id="rId16"/>
    <p:sldId id="385" r:id="rId17"/>
    <p:sldId id="384" r:id="rId18"/>
    <p:sldId id="383" r:id="rId19"/>
    <p:sldId id="433" r:id="rId20"/>
    <p:sldId id="394" r:id="rId21"/>
    <p:sldId id="395" r:id="rId22"/>
    <p:sldId id="396" r:id="rId23"/>
    <p:sldId id="397" r:id="rId24"/>
    <p:sldId id="398" r:id="rId25"/>
    <p:sldId id="430" r:id="rId26"/>
    <p:sldId id="434" r:id="rId27"/>
    <p:sldId id="337" r:id="rId28"/>
    <p:sldId id="399" r:id="rId29"/>
    <p:sldId id="400" r:id="rId30"/>
    <p:sldId id="402" r:id="rId31"/>
    <p:sldId id="425" r:id="rId32"/>
    <p:sldId id="403" r:id="rId33"/>
    <p:sldId id="404" r:id="rId34"/>
    <p:sldId id="406" r:id="rId35"/>
    <p:sldId id="329" r:id="rId36"/>
    <p:sldId id="407" r:id="rId37"/>
    <p:sldId id="408" r:id="rId38"/>
    <p:sldId id="426" r:id="rId39"/>
    <p:sldId id="409" r:id="rId40"/>
    <p:sldId id="427" r:id="rId41"/>
    <p:sldId id="411" r:id="rId42"/>
    <p:sldId id="412" r:id="rId43"/>
    <p:sldId id="413" r:id="rId44"/>
    <p:sldId id="414" r:id="rId45"/>
    <p:sldId id="415" r:id="rId46"/>
    <p:sldId id="371" r:id="rId47"/>
    <p:sldId id="372" r:id="rId48"/>
    <p:sldId id="370" r:id="rId49"/>
    <p:sldId id="369" r:id="rId50"/>
    <p:sldId id="416" r:id="rId51"/>
    <p:sldId id="428" r:id="rId52"/>
    <p:sldId id="418" r:id="rId53"/>
    <p:sldId id="419" r:id="rId54"/>
    <p:sldId id="420" r:id="rId55"/>
    <p:sldId id="421" r:id="rId56"/>
    <p:sldId id="422" r:id="rId57"/>
    <p:sldId id="423" r:id="rId58"/>
    <p:sldId id="429" r:id="rId59"/>
    <p:sldId id="366" r:id="rId60"/>
    <p:sldId id="382" r:id="rId61"/>
    <p:sldId id="381" r:id="rId62"/>
    <p:sldId id="353" r:id="rId63"/>
    <p:sldId id="354" r:id="rId64"/>
    <p:sldId id="388" r:id="rId65"/>
    <p:sldId id="387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E9E"/>
    <a:srgbClr val="2F2D2F"/>
    <a:srgbClr val="D7DBE6"/>
    <a:srgbClr val="AFA899"/>
    <a:srgbClr val="CC986C"/>
    <a:srgbClr val="D1D9E6"/>
    <a:srgbClr val="F1E7E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403701-BDC8-45F5-EDCE-F8CAF0BFDB6E}" v="897" dt="2022-03-23T01:12:33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8CC9C-6749-4711-8D4C-F3BE6F231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748C8F-708B-4EAB-8B92-11939366D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41714-6BA6-476B-8255-E6F411BE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714E9-7A4C-4AF4-B2BC-6488A567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0F7F8-B8D7-4390-AB62-21A9D551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9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423A4-B786-415A-BA65-17653E14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BD7613-E90D-4F83-90ED-AB2E4EFA7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43AD55-66C5-4AEA-9E04-C66C75B51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32CC7-D799-4172-A312-8B87C4F3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973E7A-478B-47A9-884A-E65E7D1F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DE9608-557F-4DBB-9591-3BA9CC1F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04373-39BB-4690-A048-4CEBCE6A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9723CC-423D-4AFE-89EB-0E377F627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41FF75-5C63-406B-9197-42EE7DCB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22B6F-301A-43A7-A9F2-214A7A09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605D1-1CD4-469B-8F3D-44C11076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EB4986-9B8A-42E8-9EF6-9710509BE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497111-393A-46C1-A068-647ECB828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853F7-870A-49FC-9BC1-06809E21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2CF99-6ADA-4E37-A788-4A41B50E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A1E436-AEA3-4D4C-94D0-DECA3019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2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E8CE0-5510-42A9-AECB-8AD7E7B8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D3A9B-00D8-45FC-8CC2-D944BE45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E11AF-8CB8-4C15-B2B7-DB590AC5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7BE1A-DCC4-4B7E-883C-F8038FAE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84785-C0E6-4746-AE5B-39240FF5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4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79FF7-FD16-4361-88FA-D5C306396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8DF69-3C94-4C57-B09B-0DD086C90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8684A-130A-48A1-B605-454331F0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AB22F-69C9-40EE-876D-9E618DD3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7E7966-556F-4FA1-B1B7-2073CEA8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64781-0B8A-4F22-82C8-AB5E93B3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30C85-B5C7-4FCB-AC03-3B5D17B94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0688B-23B3-4301-9270-7F394B3A2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A74C72-5C4C-478F-A40C-9486F67D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152F-E615-4BC6-8234-8737B823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120EE-F40D-4478-B499-157BF69D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F4B9D-ACE1-443A-8251-3A6462C5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EE55A-A75D-4054-B11C-9CEF08870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F9D5C8-FE94-41A9-885B-1DDB04C7D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22B88D-6709-475E-B968-CB19EFEE8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870E4C-7E76-4E2C-B98D-A0C29BFE6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8FA5BA-30C3-42C2-B2EB-1C6E6D6E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441FBF-6B8D-4610-A128-2E1BD955F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74A3A9-6206-4F0A-8856-9FF00025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76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C66A6-1157-4FE0-B55F-88014BCB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CCEBC6-A5D0-4A64-96C1-288655F8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429DA0-71CF-4B60-8499-C14EDDC2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34EFF-40AA-4566-897F-0215395F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7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9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9F666-F6EC-4E32-9888-70CA4567B46B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2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400A7-08ED-45C1-AC11-BDAA40FF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DE92E2-3BF8-4F07-A718-23A257C88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A69255-66DB-473E-8797-A215B2A6A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C679AF-CC21-4E12-A2D8-3CAB7F48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74F1E6-3D97-48FD-927A-DAC5EACC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3F2185-27B9-4671-8015-337E0BC0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42E9E1-3086-49D9-AABF-38195394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B287B7-56FE-4A71-830C-55AE0A804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936AEB-7566-4822-9A8A-FDC7F6E46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343C58-4839-47F6-B361-0AE9D95B9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3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C4FF47-1CCB-420D-BF47-58083251C7D8}"/>
              </a:ext>
            </a:extLst>
          </p:cNvPr>
          <p:cNvSpPr txBox="1"/>
          <p:nvPr/>
        </p:nvSpPr>
        <p:spPr>
          <a:xfrm>
            <a:off x="1496291" y="1104695"/>
            <a:ext cx="3890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지방 소멸 현상 분석</a:t>
            </a:r>
            <a:endParaRPr lang="ko-KR" altLang="en-US" sz="4800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80521-504F-4FD8-B31A-0D89E24BD70A}"/>
              </a:ext>
            </a:extLst>
          </p:cNvPr>
          <p:cNvSpPr txBox="1"/>
          <p:nvPr/>
        </p:nvSpPr>
        <p:spPr>
          <a:xfrm>
            <a:off x="1302191" y="2294198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                     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8A885C-1943-4536-84F9-D910CFAC10E7}"/>
              </a:ext>
            </a:extLst>
          </p:cNvPr>
          <p:cNvGrpSpPr/>
          <p:nvPr/>
        </p:nvGrpSpPr>
        <p:grpSpPr>
          <a:xfrm>
            <a:off x="1184532" y="1968492"/>
            <a:ext cx="11007468" cy="84897"/>
            <a:chOff x="1184532" y="1968492"/>
            <a:chExt cx="11007468" cy="84897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E5396EA-7A7A-432E-9ED4-E47E78E38321}"/>
                </a:ext>
              </a:extLst>
            </p:cNvPr>
            <p:cNvCxnSpPr/>
            <p:nvPr/>
          </p:nvCxnSpPr>
          <p:spPr>
            <a:xfrm>
              <a:off x="1203158" y="2053389"/>
              <a:ext cx="1098884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A1F8B3A-A6E5-4A16-98B0-4A595CA27350}"/>
                </a:ext>
              </a:extLst>
            </p:cNvPr>
            <p:cNvSpPr/>
            <p:nvPr/>
          </p:nvSpPr>
          <p:spPr>
            <a:xfrm>
              <a:off x="1184532" y="1968492"/>
              <a:ext cx="5914537" cy="848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935D446-B64E-4A84-9AED-1C56EB827F01}"/>
              </a:ext>
            </a:extLst>
          </p:cNvPr>
          <p:cNvSpPr txBox="1"/>
          <p:nvPr/>
        </p:nvSpPr>
        <p:spPr>
          <a:xfrm>
            <a:off x="7051218" y="6223719"/>
            <a:ext cx="565265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3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조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김재홍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송재성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정기영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정인철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 </a:t>
            </a:r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8710A-5C18-4234-88DA-781FAB021D02}"/>
              </a:ext>
            </a:extLst>
          </p:cNvPr>
          <p:cNvSpPr txBox="1"/>
          <p:nvPr/>
        </p:nvSpPr>
        <p:spPr>
          <a:xfrm>
            <a:off x="2202437" y="2294198"/>
            <a:ext cx="3665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latin typeface="+mj-lt"/>
              </a:rPr>
              <a:t>수도권으로 향하는 청년층</a:t>
            </a:r>
            <a:endParaRPr lang="en-US" altLang="ko-KR" sz="2000" dirty="0">
              <a:latin typeface="+mj-lt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+mj-lt"/>
              </a:rPr>
              <a:t>나이 들어가는 지방</a:t>
            </a:r>
          </a:p>
        </p:txBody>
      </p:sp>
    </p:spTree>
    <p:extLst>
      <p:ext uri="{BB962C8B-B14F-4D97-AF65-F5344CB8AC3E}">
        <p14:creationId xmlns:p14="http://schemas.microsoft.com/office/powerpoint/2010/main" val="368931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85847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/>
              <a:t>데이터 수집 및 출처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2.1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FA144-A23F-491E-873D-E8FBABBD97B5}"/>
              </a:ext>
            </a:extLst>
          </p:cNvPr>
          <p:cNvSpPr txBox="1"/>
          <p:nvPr/>
        </p:nvSpPr>
        <p:spPr>
          <a:xfrm>
            <a:off x="120961" y="859638"/>
            <a:ext cx="5702530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자료</a:t>
            </a:r>
          </a:p>
          <a:p>
            <a:endParaRPr lang="ko-KR" altLang="en-US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교통문화실태조사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지역별 전월세전환율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시도 연령경제활동인구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취업률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2022</a:t>
            </a:r>
            <a:r>
              <a:rPr lang="ko-KR" altLang="en-US" sz="1400" dirty="0"/>
              <a:t>년 고령인구비율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최근 </a:t>
            </a:r>
            <a:r>
              <a:rPr lang="en-US" altLang="ko-KR" sz="1400" dirty="0"/>
              <a:t>10</a:t>
            </a:r>
            <a:r>
              <a:rPr lang="ko-KR" altLang="en-US" sz="1400" dirty="0"/>
              <a:t>년간 </a:t>
            </a:r>
            <a:r>
              <a:rPr lang="ko-KR" altLang="en-US" sz="1400" dirty="0" err="1"/>
              <a:t>시군구</a:t>
            </a:r>
            <a:r>
              <a:rPr lang="en-US" altLang="ko-KR" sz="1400" dirty="0"/>
              <a:t>/</a:t>
            </a:r>
            <a:r>
              <a:rPr lang="ko-KR" altLang="en-US" sz="1400" dirty="0"/>
              <a:t>연령</a:t>
            </a:r>
            <a:r>
              <a:rPr lang="en-US" altLang="ko-KR" sz="1400" dirty="0"/>
              <a:t>(5</a:t>
            </a:r>
            <a:r>
              <a:rPr lang="ko-KR" altLang="en-US" sz="1400" dirty="0"/>
              <a:t>세</a:t>
            </a:r>
            <a:r>
              <a:rPr lang="en-US" altLang="ko-KR" sz="1400" dirty="0"/>
              <a:t>)</a:t>
            </a:r>
            <a:r>
              <a:rPr lang="ko-KR" altLang="en-US" sz="1400" dirty="0"/>
              <a:t>별 이동자수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최근 </a:t>
            </a:r>
            <a:r>
              <a:rPr lang="en-US" altLang="ko-KR" sz="1400" dirty="0"/>
              <a:t>10</a:t>
            </a:r>
            <a:r>
              <a:rPr lang="ko-KR" altLang="en-US" sz="1400" dirty="0"/>
              <a:t>년간 지역별 고령인구 비율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1960</a:t>
            </a:r>
            <a:r>
              <a:rPr lang="ko-KR" altLang="en-US" sz="1400" dirty="0"/>
              <a:t>년</a:t>
            </a:r>
            <a:r>
              <a:rPr lang="en-US" altLang="ko-KR" sz="1400" dirty="0"/>
              <a:t>_2070</a:t>
            </a:r>
            <a:r>
              <a:rPr lang="ko-KR" altLang="en-US" sz="1400" dirty="0"/>
              <a:t>년</a:t>
            </a:r>
            <a:r>
              <a:rPr lang="en-US" altLang="ko-KR" sz="1400" dirty="0"/>
              <a:t>_</a:t>
            </a:r>
            <a:r>
              <a:rPr lang="ko-KR" altLang="en-US" sz="1400" dirty="0"/>
              <a:t>주요</a:t>
            </a:r>
            <a:r>
              <a:rPr lang="en-US" altLang="ko-KR" sz="1400" dirty="0"/>
              <a:t>_</a:t>
            </a:r>
            <a:r>
              <a:rPr lang="ko-KR" altLang="en-US" sz="1400" dirty="0"/>
              <a:t>인구지표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1990</a:t>
            </a:r>
            <a:r>
              <a:rPr lang="ko-KR" altLang="en-US" sz="1400" dirty="0"/>
              <a:t>년</a:t>
            </a:r>
            <a:r>
              <a:rPr lang="en-US" altLang="ko-KR" sz="1400" dirty="0"/>
              <a:t>_2020</a:t>
            </a:r>
            <a:r>
              <a:rPr lang="ko-KR" altLang="en-US" sz="1400" dirty="0"/>
              <a:t>년</a:t>
            </a:r>
            <a:r>
              <a:rPr lang="en-US" altLang="ko-KR" sz="1400" dirty="0"/>
              <a:t>_</a:t>
            </a:r>
            <a:r>
              <a:rPr lang="ko-KR" altLang="en-US" sz="1400" dirty="0"/>
              <a:t>주민등록인구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pPr marL="0" indent="0" defTabSz="508000" hangingPunct="1"/>
            <a:r>
              <a:rPr lang="en-US" altLang="ko-KR" sz="1400" b="0" dirty="0">
                <a:latin typeface="+mn-ea"/>
              </a:rPr>
              <a:t>30</a:t>
            </a:r>
            <a:r>
              <a:rPr lang="ko-KR" altLang="en-US" sz="1400" b="0" dirty="0">
                <a:latin typeface="+mn-ea"/>
              </a:rPr>
              <a:t>년간 출산율 추이 </a:t>
            </a:r>
            <a:r>
              <a:rPr lang="en-US" altLang="ko-KR" sz="1400" b="0" dirty="0">
                <a:latin typeface="+mn-ea"/>
              </a:rPr>
              <a:t>(</a:t>
            </a:r>
            <a:r>
              <a:rPr lang="ko-KR" altLang="en-US" sz="1400" b="0" dirty="0" err="1">
                <a:latin typeface="+mn-ea"/>
              </a:rPr>
              <a:t>국가통계포털</a:t>
            </a:r>
            <a:r>
              <a:rPr lang="en-US" altLang="ko-KR" sz="1400" b="0" dirty="0">
                <a:latin typeface="+mn-ea"/>
              </a:rPr>
              <a:t>)</a:t>
            </a:r>
            <a:endParaRPr lang="ko-KR" altLang="en-US" sz="1400" b="0" dirty="0">
              <a:latin typeface="+mn-ea"/>
            </a:endParaRPr>
          </a:p>
          <a:p>
            <a:pPr marL="0" indent="0" defTabSz="508000" hangingPunct="1"/>
            <a:endParaRPr lang="ko-KR" altLang="en-US" sz="1400" b="0" dirty="0">
              <a:latin typeface="+mn-ea"/>
            </a:endParaRPr>
          </a:p>
          <a:p>
            <a:pPr marL="0" indent="0" defTabSz="508000" hangingPunct="1"/>
            <a:r>
              <a:rPr lang="ko-KR" altLang="en-US" sz="1400" b="0" dirty="0">
                <a:latin typeface="+mn-ea"/>
              </a:rPr>
              <a:t>기혼여성</a:t>
            </a:r>
            <a:r>
              <a:rPr lang="en-US" altLang="ko-KR" sz="1400" b="0" dirty="0">
                <a:latin typeface="+mn-ea"/>
              </a:rPr>
              <a:t>(15~49</a:t>
            </a:r>
            <a:r>
              <a:rPr lang="ko-KR" altLang="en-US" sz="1400" b="0" dirty="0">
                <a:latin typeface="+mn-ea"/>
              </a:rPr>
              <a:t>세</a:t>
            </a:r>
            <a:r>
              <a:rPr lang="en-US" altLang="ko-KR" sz="1400" b="0" dirty="0">
                <a:latin typeface="+mn-ea"/>
              </a:rPr>
              <a:t>)</a:t>
            </a:r>
            <a:r>
              <a:rPr lang="ko-KR" altLang="en-US" sz="1400" b="0" dirty="0">
                <a:latin typeface="+mn-ea"/>
              </a:rPr>
              <a:t>의 자녀 필요성</a:t>
            </a:r>
            <a:r>
              <a:rPr lang="en-US" altLang="ko-KR" sz="1400" b="0" dirty="0">
                <a:latin typeface="+mn-ea"/>
              </a:rPr>
              <a:t>(</a:t>
            </a:r>
            <a:r>
              <a:rPr lang="ko-KR" altLang="en-US" sz="1400" b="0" dirty="0" err="1">
                <a:latin typeface="+mn-ea"/>
              </a:rPr>
              <a:t>국가통계포털</a:t>
            </a:r>
            <a:r>
              <a:rPr lang="en-US" altLang="ko-KR" sz="1400" b="0" dirty="0">
                <a:latin typeface="+mn-ea"/>
              </a:rPr>
              <a:t>)</a:t>
            </a:r>
            <a:endParaRPr lang="ko-KR" altLang="en-US" sz="1400" b="0" dirty="0">
              <a:latin typeface="+mn-ea"/>
            </a:endParaRPr>
          </a:p>
          <a:p>
            <a:pPr marL="0" indent="0" defTabSz="508000" hangingPunct="1"/>
            <a:endParaRPr lang="ko-KR" altLang="en-US" sz="1400" b="0" dirty="0">
              <a:latin typeface="+mn-ea"/>
            </a:endParaRPr>
          </a:p>
          <a:p>
            <a:pPr marL="0" indent="0" defTabSz="508000" hangingPunct="1"/>
            <a:r>
              <a:rPr lang="ko-KR" altLang="en-US" sz="1400" b="0" dirty="0">
                <a:latin typeface="+mn-ea"/>
              </a:rPr>
              <a:t>노년부양비</a:t>
            </a:r>
            <a:r>
              <a:rPr lang="en-US" altLang="ko-KR" sz="1400" b="0" dirty="0">
                <a:latin typeface="+mn-ea"/>
              </a:rPr>
              <a:t>(e-</a:t>
            </a:r>
            <a:r>
              <a:rPr lang="ko-KR" altLang="en-US" sz="1400" b="0" dirty="0">
                <a:latin typeface="+mn-ea"/>
              </a:rPr>
              <a:t>나라지표</a:t>
            </a:r>
            <a:r>
              <a:rPr lang="en-US" altLang="ko-KR" sz="1400" b="0" dirty="0">
                <a:latin typeface="+mn-ea"/>
              </a:rPr>
              <a:t>)</a:t>
            </a:r>
            <a:endParaRPr lang="ko-KR" altLang="en-US" sz="1400" b="0" dirty="0">
              <a:latin typeface="+mn-ea"/>
            </a:endParaRPr>
          </a:p>
          <a:p>
            <a:pPr marL="0" indent="0" defTabSz="508000" hangingPunct="1"/>
            <a:endParaRPr lang="ko-KR" altLang="en-US" sz="1400" b="0" dirty="0">
              <a:latin typeface="+mn-ea"/>
            </a:endParaRPr>
          </a:p>
          <a:p>
            <a:pPr marL="0" indent="0" defTabSz="508000" hangingPunct="1"/>
            <a:r>
              <a:rPr lang="ko-KR" altLang="en-US" sz="1400" b="0" dirty="0" err="1">
                <a:latin typeface="+mn-ea"/>
              </a:rPr>
              <a:t>평균초혼연령</a:t>
            </a:r>
            <a:r>
              <a:rPr lang="en-US" altLang="ko-KR" sz="1400" b="0" dirty="0">
                <a:latin typeface="+mn-ea"/>
              </a:rPr>
              <a:t>(</a:t>
            </a:r>
            <a:r>
              <a:rPr lang="ko-KR" altLang="en-US" sz="1400" b="0" dirty="0" err="1">
                <a:latin typeface="+mn-ea"/>
              </a:rPr>
              <a:t>국가통계포털</a:t>
            </a:r>
            <a:r>
              <a:rPr lang="en-US" altLang="ko-KR" sz="1400" b="0" dirty="0">
                <a:latin typeface="+mn-ea"/>
              </a:rPr>
              <a:t>)</a:t>
            </a:r>
            <a:endParaRPr lang="ko-KR" altLang="en-US" sz="1400" b="0" dirty="0">
              <a:latin typeface="+mn-ea"/>
            </a:endParaRPr>
          </a:p>
          <a:p>
            <a:endParaRPr lang="en-US" altLang="ko-KR" sz="1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609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85847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/>
              <a:t>이미지 수집 및 출처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2.2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FA144-A23F-491E-873D-E8FBABBD97B5}"/>
              </a:ext>
            </a:extLst>
          </p:cNvPr>
          <p:cNvSpPr txBox="1"/>
          <p:nvPr/>
        </p:nvSpPr>
        <p:spPr>
          <a:xfrm>
            <a:off x="120960" y="859638"/>
            <a:ext cx="984599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508000" latinLnBrk="0">
              <a:buFontTx/>
              <a:buNone/>
            </a:pPr>
            <a:r>
              <a:rPr lang="ko-KR" altLang="en-US" sz="1200" dirty="0"/>
              <a:t>출처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유튜브(https://www.youtube.com)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 err="1"/>
              <a:t>핀터레스트</a:t>
            </a:r>
            <a:r>
              <a:rPr lang="en-US" altLang="ko-KR" sz="1200" dirty="0"/>
              <a:t>(</a:t>
            </a:r>
            <a:r>
              <a:rPr lang="ko-KR" altLang="en-US" sz="1200" dirty="0"/>
              <a:t>https://www.pinterest.co.kr/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한국지방행정연구원</a:t>
            </a:r>
            <a:r>
              <a:rPr lang="en-US" altLang="ko-KR" sz="1200" dirty="0"/>
              <a:t>([https://www.krila.re.kr/](https://www.krila.re.kr/))</a:t>
            </a:r>
            <a:endParaRPr lang="ko-KR" altLang="en-US" sz="1200" dirty="0"/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논문 인구감소대응 지방자치단체 청년유입 및 정착정책 추진방안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endParaRPr lang="en-US" altLang="ko-KR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자료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 err="1"/>
              <a:t>인구소멸지도</a:t>
            </a:r>
            <a:r>
              <a:rPr lang="ko-KR" altLang="en-US" sz="1200" dirty="0"/>
              <a:t>(유튜브 :대한민국의 인구 소멸 위험 도시는 대부분 농촌(!) 차이나는 </a:t>
            </a:r>
            <a:r>
              <a:rPr lang="ko-KR" altLang="en-US" sz="1200" dirty="0" err="1"/>
              <a:t>클라스</a:t>
            </a:r>
            <a:r>
              <a:rPr lang="ko-KR" altLang="en-US" sz="1200" dirty="0"/>
              <a:t> 29회)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전입신고서상 전입이유(논문: 인구감소대응 지방자치단체 청년유입 및 정착정책 </a:t>
            </a:r>
            <a:r>
              <a:rPr lang="ko-KR" altLang="en-US" sz="1200" dirty="0" err="1"/>
              <a:t>추진방안.pdf</a:t>
            </a:r>
            <a:r>
              <a:rPr lang="ko-KR" altLang="en-US" sz="1200" dirty="0"/>
              <a:t>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인구수에 비례해 면적을 변형한 지도(유튜브 :대한민국이 받은 경고…소멸위험 </a:t>
            </a:r>
            <a:r>
              <a:rPr lang="ko-KR" altLang="en-US" sz="1200" dirty="0" err="1"/>
              <a:t>시·군·구</a:t>
            </a:r>
            <a:r>
              <a:rPr lang="ko-KR" altLang="en-US" sz="1200" dirty="0"/>
              <a:t> 106곳 / KBS 2022.01.19.)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지방 청년의 첫 직장 만족도(유튜브 : </a:t>
            </a:r>
            <a:r>
              <a:rPr lang="ko-KR" altLang="en-US" sz="1200" dirty="0" err="1"/>
              <a:t>상경러</a:t>
            </a:r>
            <a:r>
              <a:rPr lang="ko-KR" altLang="en-US" sz="1200" dirty="0"/>
              <a:t>, 잘 지내?…수도권 향하는 지방 청년들 / [STUDIO BLACK] / </a:t>
            </a:r>
            <a:r>
              <a:rPr lang="ko-KR" altLang="en-US" sz="1200" dirty="0" err="1"/>
              <a:t>비디오머그</a:t>
            </a:r>
            <a:r>
              <a:rPr lang="ko-KR" altLang="en-US" sz="1200" dirty="0"/>
              <a:t>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65세 이상 인구 비율(유튜브: [뉴스해설] ‘초고령화’ 문턱의 대한민국…</a:t>
            </a:r>
            <a:r>
              <a:rPr lang="ko-KR" altLang="en-US" sz="1200" dirty="0" err="1"/>
              <a:t>돌봄·일자리</a:t>
            </a:r>
            <a:r>
              <a:rPr lang="ko-KR" altLang="en-US" sz="1200" dirty="0"/>
              <a:t> 해법 찾아야 / KBS 2021.08.03.)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급속한 </a:t>
            </a:r>
            <a:r>
              <a:rPr lang="ko-KR" altLang="en-US" sz="1200" dirty="0" err="1"/>
              <a:t>고령화'의</a:t>
            </a:r>
            <a:r>
              <a:rPr lang="ko-KR" altLang="en-US" sz="1200" dirty="0"/>
              <a:t> 여파(유튜브: [뉴스해설] ‘초고령화’ 문턱의 대한민국…</a:t>
            </a:r>
            <a:r>
              <a:rPr lang="ko-KR" altLang="en-US" sz="1200" dirty="0" err="1"/>
              <a:t>돌봄·일자리</a:t>
            </a:r>
            <a:r>
              <a:rPr lang="ko-KR" altLang="en-US" sz="1200" dirty="0"/>
              <a:t> 해법 찾아야 / KBS 2021.08.03.)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지방기업 10곳 중 7곳 지방소멸 위기 느낀다.(뉴스 : http://www.efnews.co.kr/news/articleView.html?idxno=94519)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en-US" altLang="ko-KR" sz="1200" dirty="0" err="1"/>
              <a:t>대한민국엔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교체선수가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없다</a:t>
            </a:r>
            <a:r>
              <a:rPr lang="en-US" altLang="ko-KR" sz="1200" dirty="0"/>
              <a:t>(</a:t>
            </a:r>
            <a:r>
              <a:rPr lang="en-US" altLang="ko-KR" sz="1200" dirty="0" err="1"/>
              <a:t>핀터레스트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대한민국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공익광고</a:t>
            </a:r>
            <a:r>
              <a:rPr lang="en-US" altLang="ko-KR" sz="1200" dirty="0"/>
              <a:t> </a:t>
            </a:r>
            <a:r>
              <a:rPr lang="en-US" altLang="ko-KR" sz="1200" dirty="0" err="1"/>
              <a:t>협의회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en-US" altLang="ko-KR" sz="1200" dirty="0" err="1"/>
              <a:t>이런모습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상상은</a:t>
            </a:r>
            <a:r>
              <a:rPr lang="en-US" altLang="ko-KR" sz="1200" dirty="0"/>
              <a:t> </a:t>
            </a:r>
            <a:r>
              <a:rPr lang="en-US" altLang="ko-KR" sz="1200" dirty="0" err="1"/>
              <a:t>해보셨나요</a:t>
            </a:r>
            <a:r>
              <a:rPr lang="en-US" altLang="ko-KR" sz="1200" dirty="0"/>
              <a:t>?</a:t>
            </a:r>
            <a:endParaRPr lang="ko-KR" altLang="en-US" sz="1200" dirty="0"/>
          </a:p>
          <a:p>
            <a:endParaRPr lang="en-US" altLang="ko-KR" sz="1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58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85459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데이터 분석  </a:t>
            </a:r>
            <a:r>
              <a:rPr lang="en-US" altLang="ko-KR" sz="4000" b="1" spc="-150" dirty="0"/>
              <a:t>-  </a:t>
            </a:r>
            <a:r>
              <a:rPr lang="ko-KR" altLang="en-US" sz="4000" b="1" dirty="0">
                <a:latin typeface="+mj-lt"/>
              </a:rPr>
              <a:t>수도권으로 향하는 청년층</a:t>
            </a:r>
            <a:endParaRPr lang="en-US" altLang="ko-KR" sz="4000" b="1" dirty="0">
              <a:latin typeface="+mj-lt"/>
            </a:endParaRPr>
          </a:p>
          <a:p>
            <a:endParaRPr lang="en-US" altLang="ko-KR" sz="4000" b="1" spc="-150" dirty="0"/>
          </a:p>
        </p:txBody>
      </p:sp>
    </p:spTree>
    <p:extLst>
      <p:ext uri="{BB962C8B-B14F-4D97-AF65-F5344CB8AC3E}">
        <p14:creationId xmlns:p14="http://schemas.microsoft.com/office/powerpoint/2010/main" val="117564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데이터 분석 절차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9CF79C-AD5E-4577-B81F-58E49E053794}"/>
              </a:ext>
            </a:extLst>
          </p:cNvPr>
          <p:cNvSpPr/>
          <p:nvPr/>
        </p:nvSpPr>
        <p:spPr>
          <a:xfrm>
            <a:off x="936138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8720F6-F7F8-47EA-9CDE-D66352022F25}"/>
              </a:ext>
            </a:extLst>
          </p:cNvPr>
          <p:cNvSpPr/>
          <p:nvPr/>
        </p:nvSpPr>
        <p:spPr>
          <a:xfrm>
            <a:off x="936138" y="199958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A25203-D2FB-4407-9772-119336F3939C}"/>
              </a:ext>
            </a:extLst>
          </p:cNvPr>
          <p:cNvSpPr/>
          <p:nvPr/>
        </p:nvSpPr>
        <p:spPr>
          <a:xfrm>
            <a:off x="9211813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441AA3-1B89-4428-80B0-080CE6088E2D}"/>
              </a:ext>
            </a:extLst>
          </p:cNvPr>
          <p:cNvSpPr/>
          <p:nvPr/>
        </p:nvSpPr>
        <p:spPr>
          <a:xfrm>
            <a:off x="3694696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62237A-C591-474F-A99D-505E78B5536B}"/>
              </a:ext>
            </a:extLst>
          </p:cNvPr>
          <p:cNvSpPr/>
          <p:nvPr/>
        </p:nvSpPr>
        <p:spPr>
          <a:xfrm>
            <a:off x="6453254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EEFD08-CB2D-4596-8C50-311AFCEB9D5E}"/>
              </a:ext>
            </a:extLst>
          </p:cNvPr>
          <p:cNvSpPr txBox="1"/>
          <p:nvPr/>
        </p:nvSpPr>
        <p:spPr>
          <a:xfrm>
            <a:off x="3141216" y="36867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59308E-68D2-4442-9CF3-E226E1BCDA0D}"/>
              </a:ext>
            </a:extLst>
          </p:cNvPr>
          <p:cNvSpPr txBox="1"/>
          <p:nvPr/>
        </p:nvSpPr>
        <p:spPr>
          <a:xfrm>
            <a:off x="5915420" y="36867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2E3CC7-69E8-4631-BE1A-1826C3C47811}"/>
              </a:ext>
            </a:extLst>
          </p:cNvPr>
          <p:cNvSpPr txBox="1"/>
          <p:nvPr/>
        </p:nvSpPr>
        <p:spPr>
          <a:xfrm>
            <a:off x="8642680" y="36867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E6B8DE-2D98-4EAB-8287-070FBDA50518}"/>
              </a:ext>
            </a:extLst>
          </p:cNvPr>
          <p:cNvSpPr txBox="1"/>
          <p:nvPr/>
        </p:nvSpPr>
        <p:spPr>
          <a:xfrm>
            <a:off x="1478686" y="211455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360142-7DBB-4CA9-AF56-E128453D9ACA}"/>
              </a:ext>
            </a:extLst>
          </p:cNvPr>
          <p:cNvSpPr/>
          <p:nvPr/>
        </p:nvSpPr>
        <p:spPr>
          <a:xfrm>
            <a:off x="3694695" y="199958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711D53-44CE-4CCF-97F5-D5FF79ED866B}"/>
              </a:ext>
            </a:extLst>
          </p:cNvPr>
          <p:cNvSpPr txBox="1"/>
          <p:nvPr/>
        </p:nvSpPr>
        <p:spPr>
          <a:xfrm>
            <a:off x="4253690" y="2114559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2A1E74-D50B-436A-A5A6-21846880CAC0}"/>
              </a:ext>
            </a:extLst>
          </p:cNvPr>
          <p:cNvSpPr/>
          <p:nvPr/>
        </p:nvSpPr>
        <p:spPr>
          <a:xfrm>
            <a:off x="6453252" y="199958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D7B2CB-27A7-4828-A0C9-BCA1988E67DD}"/>
              </a:ext>
            </a:extLst>
          </p:cNvPr>
          <p:cNvSpPr txBox="1"/>
          <p:nvPr/>
        </p:nvSpPr>
        <p:spPr>
          <a:xfrm>
            <a:off x="7013048" y="2114559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5F23B-8D0B-449F-B87E-66FB09B70518}"/>
              </a:ext>
            </a:extLst>
          </p:cNvPr>
          <p:cNvSpPr/>
          <p:nvPr/>
        </p:nvSpPr>
        <p:spPr>
          <a:xfrm>
            <a:off x="9211809" y="199958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824E6A-5682-46C8-9183-93CC5113A417}"/>
              </a:ext>
            </a:extLst>
          </p:cNvPr>
          <p:cNvSpPr txBox="1"/>
          <p:nvPr/>
        </p:nvSpPr>
        <p:spPr>
          <a:xfrm>
            <a:off x="9763377" y="2114559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3B3AB5-5E48-420B-937B-427CC7598604}"/>
              </a:ext>
            </a:extLst>
          </p:cNvPr>
          <p:cNvSpPr txBox="1"/>
          <p:nvPr/>
        </p:nvSpPr>
        <p:spPr>
          <a:xfrm>
            <a:off x="1016174" y="2858761"/>
            <a:ext cx="1846518" cy="1735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수집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국가통계포털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공공데이터포털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일자리행정통계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86CB1E-D5BD-4CFC-9BBA-F748F5F8618E}"/>
              </a:ext>
            </a:extLst>
          </p:cNvPr>
          <p:cNvSpPr txBox="1"/>
          <p:nvPr/>
        </p:nvSpPr>
        <p:spPr>
          <a:xfrm>
            <a:off x="3881665" y="2858761"/>
            <a:ext cx="1682895" cy="14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결측치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처리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이상치 처리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FDED31-105F-40CC-B968-27ABABCE9019}"/>
              </a:ext>
            </a:extLst>
          </p:cNvPr>
          <p:cNvSpPr txBox="1"/>
          <p:nvPr/>
        </p:nvSpPr>
        <p:spPr>
          <a:xfrm>
            <a:off x="6453245" y="2858761"/>
            <a:ext cx="2022308" cy="103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가공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필요한 데이터 추출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7F1AB5-2967-4065-AA58-D3212D1A3357}"/>
              </a:ext>
            </a:extLst>
          </p:cNvPr>
          <p:cNvSpPr txBox="1"/>
          <p:nvPr/>
        </p:nvSpPr>
        <p:spPr>
          <a:xfrm>
            <a:off x="9403242" y="2858761"/>
            <a:ext cx="1682895" cy="239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시각화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시계열 그래프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 그래프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막대 그래프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히트맵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지도 그래프 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212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1537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청년인구 변화 분석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sz="1800" dirty="0">
                <a:latin typeface="Helvetica Neue"/>
              </a:rPr>
              <a:t>10</a:t>
            </a:r>
            <a:r>
              <a:rPr lang="ko-KR" altLang="en-US" sz="1800" dirty="0">
                <a:latin typeface="Helvetica Neue"/>
              </a:rPr>
              <a:t>년간 청년인구 변화 분석 </a:t>
            </a:r>
            <a:endParaRPr lang="ko-KR" altLang="en-US" sz="1800" spc="-15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A545B4F-05B4-480B-BC4E-95051BA1659E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359076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09B6585-814F-4F90-8A8B-E0940C83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2660"/>
            <a:ext cx="12192000" cy="360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25308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청년인구 변화 분석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sz="1800" dirty="0">
                <a:latin typeface="Helvetica Neue"/>
              </a:rPr>
              <a:t>10</a:t>
            </a:r>
            <a:r>
              <a:rPr lang="ko-KR" altLang="en-US" sz="1800" dirty="0">
                <a:latin typeface="Helvetica Neue"/>
              </a:rPr>
              <a:t>년간 청년인구 변화 분석 </a:t>
            </a:r>
            <a:endParaRPr lang="ko-KR" altLang="en-US" sz="1800" spc="-1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70420E-E3CA-461F-ABE4-43B97B09F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06" y="1447150"/>
            <a:ext cx="11108810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1. 비수도권과 수도권으로 나누기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df_all_revised_sudo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df_all_revised.iloc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[:, 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df_all_revised_notSudo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df_all_revised.iloc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[:, 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,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]]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2.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문을 사용한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subplot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):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plt.subplot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df_all_revised_sudo.iloc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figure.figsize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lines.linewidth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Malgun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Gothic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'연도'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쳥년인구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'최근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10년 {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df_all_revised_sudo.columns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]} 청년인구(2011~2021년)'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plt.grid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눈금 표시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plt.subplots_adjust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0.125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wspace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hspace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0.35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97F0A8-D5BD-4ADD-9B75-A7C5A341F650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359076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82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1537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청년인구 변화 분석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  <a:p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C75B82-10F2-4C7F-8E33-A386AEC5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14" y="1350970"/>
            <a:ext cx="9750971" cy="51311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C14BA5-BB7D-4B7F-8196-B0CF8C5E44B8}"/>
              </a:ext>
            </a:extLst>
          </p:cNvPr>
          <p:cNvSpPr txBox="1"/>
          <p:nvPr/>
        </p:nvSpPr>
        <p:spPr>
          <a:xfrm>
            <a:off x="-2702" y="907310"/>
            <a:ext cx="4658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/>
              <a:t> </a:t>
            </a:r>
            <a:r>
              <a:rPr lang="en-US" altLang="ko-KR" dirty="0"/>
              <a:t>- </a:t>
            </a:r>
            <a:r>
              <a:rPr lang="ko-KR" altLang="en-US" dirty="0"/>
              <a:t>시계열 서브 플롯으로 시각화 </a:t>
            </a:r>
            <a:r>
              <a:rPr lang="en-US" altLang="ko-KR" dirty="0"/>
              <a:t>(</a:t>
            </a:r>
            <a:r>
              <a:rPr lang="ko-KR" altLang="en-US" dirty="0"/>
              <a:t>수도권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15F54AD-1E92-483D-8B0F-DF89B0695777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359076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8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70143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청년인구 변화 분석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C14BA5-BB7D-4B7F-8196-B0CF8C5E44B8}"/>
              </a:ext>
            </a:extLst>
          </p:cNvPr>
          <p:cNvSpPr txBox="1"/>
          <p:nvPr/>
        </p:nvSpPr>
        <p:spPr>
          <a:xfrm>
            <a:off x="85221" y="926849"/>
            <a:ext cx="4658335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+mn-ea"/>
                <a:cs typeface="조선일보명조" panose="02030304000000000000" pitchFamily="18" charset="-127"/>
              </a:rPr>
              <a:t>- </a:t>
            </a:r>
            <a:r>
              <a:rPr lang="ko-KR" dirty="0">
                <a:latin typeface="+mn-ea"/>
                <a:cs typeface="조선일보명조" panose="02030304000000000000" pitchFamily="18" charset="-127"/>
              </a:rPr>
              <a:t>시계열 서브 플롯으로 시각화</a:t>
            </a:r>
            <a:r>
              <a:rPr lang="en-US" altLang="ko-KR" dirty="0">
                <a:latin typeface="+mn-ea"/>
                <a:cs typeface="조선일보명조" panose="02030304000000000000" pitchFamily="18" charset="-127"/>
              </a:rPr>
              <a:t> (</a:t>
            </a:r>
            <a:r>
              <a:rPr lang="ko-KR" altLang="en-US" dirty="0">
                <a:latin typeface="+mn-ea"/>
                <a:cs typeface="조선일보명조" panose="02030304000000000000" pitchFamily="18" charset="-127"/>
              </a:rPr>
              <a:t>지방</a:t>
            </a:r>
            <a:r>
              <a:rPr lang="en-US" altLang="ko-KR" dirty="0">
                <a:latin typeface="+mn-ea"/>
                <a:cs typeface="조선일보명조" panose="02030304000000000000" pitchFamily="18" charset="-127"/>
              </a:rPr>
              <a:t>)</a:t>
            </a:r>
            <a:endParaRPr lang="ko-KR" dirty="0">
              <a:latin typeface="+mn-ea"/>
              <a:cs typeface="조선일보명조" panose="02030304000000000000" pitchFamily="18" charset="-127"/>
            </a:endParaRPr>
          </a:p>
          <a:p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세종과 제주</a:t>
            </a:r>
            <a:r>
              <a:rPr 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에서 </a:t>
            </a: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유일하게 </a:t>
            </a:r>
            <a:r>
              <a:rPr 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상승폭을 보임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ko-KR" altLang="en-US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r>
              <a:rPr 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그러나 기초 인구 수의 차이가 있기 때문에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r>
              <a:rPr 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</a:t>
            </a:r>
            <a:r>
              <a:rPr 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유효한 데이터 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X</a:t>
            </a:r>
            <a:endParaRPr 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430AF4-37FB-4380-90F0-CFC3EB3F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756" y="983506"/>
            <a:ext cx="7020556" cy="552535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50900E-9774-4541-9966-2D8252FF1599}"/>
              </a:ext>
            </a:extLst>
          </p:cNvPr>
          <p:cNvSpPr/>
          <p:nvPr/>
        </p:nvSpPr>
        <p:spPr>
          <a:xfrm>
            <a:off x="6900748" y="2373893"/>
            <a:ext cx="1786052" cy="1326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0A3D1A-F7BA-4301-9BF8-363933867845}"/>
              </a:ext>
            </a:extLst>
          </p:cNvPr>
          <p:cNvSpPr/>
          <p:nvPr/>
        </p:nvSpPr>
        <p:spPr>
          <a:xfrm>
            <a:off x="6900748" y="5090479"/>
            <a:ext cx="1786052" cy="1326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0FCAFF-86E9-4366-BF52-260CBCE50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88" y="3045221"/>
            <a:ext cx="4720068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):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plt.subplot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df_all_revised_notSudo.iloc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figure.figsize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lines.linewidth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Malgun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Gothic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'연도'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쳥년인구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'최근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10년 {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df_all_revised_notSudo.columns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]} 청년인구(2011~2021년)'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plt.grid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plt.subplots_adjust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0.125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          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 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wspace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hspace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0.35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subplot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간의 격차 설정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19443BE-7D0C-49BE-ACCA-BF35FA470538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359076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49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청년인구 변화 분석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03905-9E1F-4E5C-ADA9-5D5D8F751C4D}"/>
              </a:ext>
            </a:extLst>
          </p:cNvPr>
          <p:cNvSpPr txBox="1"/>
          <p:nvPr/>
        </p:nvSpPr>
        <p:spPr>
          <a:xfrm>
            <a:off x="-2703" y="907310"/>
            <a:ext cx="86811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folium </a:t>
            </a:r>
            <a:r>
              <a:rPr lang="ko-KR" altLang="en-US" dirty="0"/>
              <a:t>라이브러리와 </a:t>
            </a:r>
            <a:r>
              <a:rPr lang="en-US" altLang="ko-KR" dirty="0"/>
              <a:t>for</a:t>
            </a:r>
            <a:r>
              <a:rPr lang="ko-KR" altLang="en-US" dirty="0"/>
              <a:t>문을 사용한 </a:t>
            </a:r>
            <a:r>
              <a:rPr lang="en-US" altLang="ko-KR" dirty="0"/>
              <a:t>choropleth _2021</a:t>
            </a:r>
            <a:r>
              <a:rPr lang="ko-KR" altLang="en-US" dirty="0"/>
              <a:t>년 </a:t>
            </a:r>
            <a:r>
              <a:rPr lang="en-US" altLang="ko-KR" dirty="0"/>
              <a:t>(</a:t>
            </a:r>
            <a:r>
              <a:rPr lang="en-US" altLang="ko-KR" sz="1800" dirty="0">
                <a:latin typeface="Helvetica Neue"/>
              </a:rPr>
              <a:t>10</a:t>
            </a:r>
            <a:r>
              <a:rPr lang="ko-KR" altLang="en-US" sz="1800" dirty="0">
                <a:latin typeface="Helvetica Neue"/>
              </a:rPr>
              <a:t>년간 청년인구 변화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D200B3-79A0-4858-860A-6F250CB45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278" y="1603124"/>
            <a:ext cx="6591993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location_data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'위도'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'경도'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]].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values.tolist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location_data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5B3B32-C2B6-47AE-8981-A3EBB838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073" y="1603124"/>
            <a:ext cx="3343742" cy="1562318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2A9DC08-E5DB-4C72-8924-F63C6A72AACF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359076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">
            <a:extLst>
              <a:ext uri="{FF2B5EF4-FFF2-40B4-BE49-F238E27FC236}">
                <a16:creationId xmlns:a16="http://schemas.microsoft.com/office/drawing/2014/main" id="{18220889-56EE-4227-B420-E39EC8642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278" y="2250438"/>
            <a:ext cx="6720413" cy="443198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map_osm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folium.Map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location_data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lvl="6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zoom_start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6.5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6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750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6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6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):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'청년인구'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folium.CircleMarker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location_data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 </a:t>
            </a:r>
          </a:p>
          <a:p>
            <a:pPr lvl="7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99CC"/>
                </a:solidFill>
                <a:latin typeface="Consolas" panose="020B0609020204030204" pitchFamily="49" charset="0"/>
              </a:rPr>
              <a:t>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7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7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fill_color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add_to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map_osm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map_osm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32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1537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청년인구 변화 분석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EF8181-E919-4CD1-A5FC-E00A81F51643}"/>
              </a:ext>
            </a:extLst>
          </p:cNvPr>
          <p:cNvSpPr txBox="1"/>
          <p:nvPr/>
        </p:nvSpPr>
        <p:spPr>
          <a:xfrm>
            <a:off x="-2702" y="907310"/>
            <a:ext cx="859806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folium </a:t>
            </a:r>
            <a:r>
              <a:rPr lang="ko-KR" altLang="en-US" dirty="0"/>
              <a:t>라이브러리와 </a:t>
            </a:r>
            <a:r>
              <a:rPr lang="en-US" altLang="ko-KR" dirty="0"/>
              <a:t>for</a:t>
            </a:r>
            <a:r>
              <a:rPr lang="ko-KR" altLang="en-US" dirty="0"/>
              <a:t>문을 사용한 </a:t>
            </a:r>
            <a:r>
              <a:rPr lang="en-US" altLang="ko-KR" dirty="0"/>
              <a:t>choropleth _2021</a:t>
            </a:r>
            <a:r>
              <a:rPr lang="ko-KR" altLang="en-US" dirty="0"/>
              <a:t>년 </a:t>
            </a:r>
            <a:r>
              <a:rPr lang="en-US" altLang="ko-KR" dirty="0"/>
              <a:t>(</a:t>
            </a:r>
            <a:r>
              <a:rPr lang="ko-KR" altLang="en-US" sz="1800" dirty="0"/>
              <a:t>청년층 </a:t>
            </a:r>
            <a:r>
              <a:rPr lang="ko-KR" altLang="en-US" sz="1800" dirty="0" err="1"/>
              <a:t>순이동</a:t>
            </a:r>
            <a:r>
              <a:rPr lang="ko-KR" altLang="en-US" sz="1800" dirty="0"/>
              <a:t> 인구 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678592F-2C5B-4359-B8AB-88D05F865A82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960950-A729-4BEE-B472-4170D557959E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359076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7E342BB-449A-470D-9480-FEAA93BD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392" y="1307836"/>
            <a:ext cx="5945216" cy="555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3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87DB08-C7DB-44BA-AB4D-8C651DD413A8}"/>
              </a:ext>
            </a:extLst>
          </p:cNvPr>
          <p:cNvCxnSpPr/>
          <p:nvPr/>
        </p:nvCxnSpPr>
        <p:spPr>
          <a:xfrm>
            <a:off x="568960" y="924560"/>
            <a:ext cx="552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C41E65E-6F1C-4E48-9767-0E9A54365CBC}"/>
              </a:ext>
            </a:extLst>
          </p:cNvPr>
          <p:cNvSpPr txBox="1"/>
          <p:nvPr/>
        </p:nvSpPr>
        <p:spPr>
          <a:xfrm>
            <a:off x="1607793" y="447040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table of contents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18924-9923-412A-836E-A429F958CB39}"/>
              </a:ext>
            </a:extLst>
          </p:cNvPr>
          <p:cNvSpPr txBox="1"/>
          <p:nvPr/>
        </p:nvSpPr>
        <p:spPr>
          <a:xfrm>
            <a:off x="670560" y="231597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목차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E1647-3700-4CA5-A323-87D9A938F4A9}"/>
              </a:ext>
            </a:extLst>
          </p:cNvPr>
          <p:cNvSpPr/>
          <p:nvPr/>
        </p:nvSpPr>
        <p:spPr>
          <a:xfrm>
            <a:off x="1448260" y="1842355"/>
            <a:ext cx="576000" cy="57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0AFD87-C612-40F4-BCB5-D83053003D82}"/>
              </a:ext>
            </a:extLst>
          </p:cNvPr>
          <p:cNvSpPr/>
          <p:nvPr/>
        </p:nvSpPr>
        <p:spPr>
          <a:xfrm>
            <a:off x="1446733" y="3498061"/>
            <a:ext cx="576000" cy="57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483B2A-EAF0-44B7-B167-B6CDED130D7C}"/>
              </a:ext>
            </a:extLst>
          </p:cNvPr>
          <p:cNvSpPr/>
          <p:nvPr/>
        </p:nvSpPr>
        <p:spPr>
          <a:xfrm>
            <a:off x="1446733" y="5153767"/>
            <a:ext cx="576000" cy="57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A0AC09-CED3-4140-B997-7ADE1FBE106D}"/>
              </a:ext>
            </a:extLst>
          </p:cNvPr>
          <p:cNvSpPr/>
          <p:nvPr/>
        </p:nvSpPr>
        <p:spPr>
          <a:xfrm>
            <a:off x="6954612" y="1842355"/>
            <a:ext cx="576000" cy="5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FB714A-7B35-40C0-8676-3AE985CA9762}"/>
              </a:ext>
            </a:extLst>
          </p:cNvPr>
          <p:cNvSpPr/>
          <p:nvPr/>
        </p:nvSpPr>
        <p:spPr>
          <a:xfrm>
            <a:off x="6953488" y="3497341"/>
            <a:ext cx="576000" cy="57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25C71-7197-4584-A02F-945A1E1B5F31}"/>
              </a:ext>
            </a:extLst>
          </p:cNvPr>
          <p:cNvSpPr txBox="1"/>
          <p:nvPr/>
        </p:nvSpPr>
        <p:spPr>
          <a:xfrm>
            <a:off x="1568886" y="194568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D084B-9DB7-464D-A3A7-A1A2628BD076}"/>
              </a:ext>
            </a:extLst>
          </p:cNvPr>
          <p:cNvSpPr txBox="1"/>
          <p:nvPr/>
        </p:nvSpPr>
        <p:spPr>
          <a:xfrm>
            <a:off x="1568887" y="360139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5773D2-7281-4C0A-969C-E3B7DC614313}"/>
              </a:ext>
            </a:extLst>
          </p:cNvPr>
          <p:cNvSpPr txBox="1"/>
          <p:nvPr/>
        </p:nvSpPr>
        <p:spPr>
          <a:xfrm>
            <a:off x="1570415" y="525710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D1DF6-0FFA-407E-8942-6EF7AB688DC2}"/>
              </a:ext>
            </a:extLst>
          </p:cNvPr>
          <p:cNvSpPr txBox="1"/>
          <p:nvPr/>
        </p:nvSpPr>
        <p:spPr>
          <a:xfrm>
            <a:off x="7079822" y="194568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A4167-815F-4AD7-8D5D-3DAD688124B1}"/>
              </a:ext>
            </a:extLst>
          </p:cNvPr>
          <p:cNvSpPr txBox="1"/>
          <p:nvPr/>
        </p:nvSpPr>
        <p:spPr>
          <a:xfrm>
            <a:off x="7080226" y="360067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FD2527-112B-48BF-8011-293FD233E974}"/>
              </a:ext>
            </a:extLst>
          </p:cNvPr>
          <p:cNvSpPr txBox="1"/>
          <p:nvPr/>
        </p:nvSpPr>
        <p:spPr>
          <a:xfrm>
            <a:off x="2144886" y="1914911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분석의 배경과목적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92DAB2-4D32-4ED1-A4DE-D789EC4DC8D0}"/>
              </a:ext>
            </a:extLst>
          </p:cNvPr>
          <p:cNvSpPr txBox="1"/>
          <p:nvPr/>
        </p:nvSpPr>
        <p:spPr>
          <a:xfrm>
            <a:off x="2144886" y="3586082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데이터 수집 및 출처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FD965-6E92-4213-9183-4C696358AAC9}"/>
              </a:ext>
            </a:extLst>
          </p:cNvPr>
          <p:cNvSpPr txBox="1"/>
          <p:nvPr/>
        </p:nvSpPr>
        <p:spPr>
          <a:xfrm>
            <a:off x="2146414" y="5241712"/>
            <a:ext cx="4272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데이터 분석  </a:t>
            </a:r>
            <a:r>
              <a:rPr lang="en-US" altLang="ko-KR" sz="2000" spc="-150" dirty="0"/>
              <a:t>-  </a:t>
            </a:r>
            <a:r>
              <a:rPr lang="ko-KR" altLang="en-US" sz="2000" dirty="0">
                <a:latin typeface="+mj-lt"/>
              </a:rPr>
              <a:t>수도권으로 향하는 청년층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4C8FB4-6886-4981-9F4D-71D6CCEC1095}"/>
              </a:ext>
            </a:extLst>
          </p:cNvPr>
          <p:cNvSpPr txBox="1"/>
          <p:nvPr/>
        </p:nvSpPr>
        <p:spPr>
          <a:xfrm>
            <a:off x="7655820" y="1930224"/>
            <a:ext cx="4657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/>
              <a:t>데이터 분석  </a:t>
            </a:r>
            <a:r>
              <a:rPr lang="en-US" altLang="ko-KR" sz="2000" spc="-150" dirty="0"/>
              <a:t>-  </a:t>
            </a:r>
            <a:r>
              <a:rPr lang="ko-KR" altLang="en-US" sz="2000" dirty="0">
                <a:latin typeface="+mj-lt"/>
              </a:rPr>
              <a:t>나이 들어가는 지방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A1A7F2-BB0E-474C-B509-4895E9EB8DFE}"/>
              </a:ext>
            </a:extLst>
          </p:cNvPr>
          <p:cNvSpPr txBox="1"/>
          <p:nvPr/>
        </p:nvSpPr>
        <p:spPr>
          <a:xfrm>
            <a:off x="7656225" y="3585134"/>
            <a:ext cx="120417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 dirty="0"/>
              <a:t>해결 방안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92CA5E2-3105-4535-B0F3-214DD154B3F3}"/>
              </a:ext>
            </a:extLst>
          </p:cNvPr>
          <p:cNvCxnSpPr/>
          <p:nvPr/>
        </p:nvCxnSpPr>
        <p:spPr>
          <a:xfrm>
            <a:off x="568960" y="924560"/>
            <a:ext cx="3348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18E6BB7-2412-4C3A-BD74-5FFBC2BA0A22}"/>
              </a:ext>
            </a:extLst>
          </p:cNvPr>
          <p:cNvSpPr txBox="1"/>
          <p:nvPr/>
        </p:nvSpPr>
        <p:spPr>
          <a:xfrm>
            <a:off x="7655820" y="5241712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부록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526F65-4656-41CE-9B48-CE0484AADA36}"/>
              </a:ext>
            </a:extLst>
          </p:cNvPr>
          <p:cNvSpPr/>
          <p:nvPr/>
        </p:nvSpPr>
        <p:spPr>
          <a:xfrm>
            <a:off x="6953082" y="5153767"/>
            <a:ext cx="576000" cy="576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859F1C-8909-4CD1-BD4E-7F4A53BC13D2}"/>
              </a:ext>
            </a:extLst>
          </p:cNvPr>
          <p:cNvSpPr txBox="1"/>
          <p:nvPr/>
        </p:nvSpPr>
        <p:spPr>
          <a:xfrm>
            <a:off x="7079820" y="525738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50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579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6DC4776A-DD02-F85A-1931-07BDDDDFF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69" y="1316144"/>
            <a:ext cx="5683738" cy="1705250"/>
          </a:xfrm>
          <a:prstGeom prst="rect">
            <a:avLst/>
          </a:prstGeom>
        </p:spPr>
      </p:pic>
      <p:pic>
        <p:nvPicPr>
          <p:cNvPr id="6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2D0E5E7-5E41-01AB-E0D0-344023D75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708" y="2460567"/>
            <a:ext cx="8526584" cy="4397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987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사용할 데이터 불러오기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E826AD-7C6D-4DBE-92DA-611B5B2EF1A6}"/>
              </a:ext>
            </a:extLst>
          </p:cNvPr>
          <p:cNvSpPr/>
          <p:nvPr/>
        </p:nvSpPr>
        <p:spPr>
          <a:xfrm>
            <a:off x="3665913" y="3359947"/>
            <a:ext cx="717926" cy="24031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21F248-74AB-442A-847F-A872BF3EEB2D}"/>
              </a:ext>
            </a:extLst>
          </p:cNvPr>
          <p:cNvSpPr/>
          <p:nvPr/>
        </p:nvSpPr>
        <p:spPr>
          <a:xfrm>
            <a:off x="7196608" y="2125328"/>
            <a:ext cx="319838" cy="2952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26EFB0-3029-42F8-9EC0-1B65225B0AF2}"/>
              </a:ext>
            </a:extLst>
          </p:cNvPr>
          <p:cNvSpPr txBox="1"/>
          <p:nvPr/>
        </p:nvSpPr>
        <p:spPr>
          <a:xfrm>
            <a:off x="7516446" y="2122013"/>
            <a:ext cx="2028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  <a:latin typeface="+mj-lt"/>
              </a:rPr>
              <a:t>= </a:t>
            </a:r>
            <a:r>
              <a:rPr lang="ko-KR" altLang="en-US" sz="1600" b="1" dirty="0">
                <a:solidFill>
                  <a:srgbClr val="00B0F0"/>
                </a:solidFill>
                <a:latin typeface="+mj-lt"/>
              </a:rPr>
              <a:t>필요 항목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6BA569-FF36-4A92-92B4-96830985C75B}"/>
              </a:ext>
            </a:extLst>
          </p:cNvPr>
          <p:cNvSpPr/>
          <p:nvPr/>
        </p:nvSpPr>
        <p:spPr>
          <a:xfrm>
            <a:off x="8741187" y="2108676"/>
            <a:ext cx="319838" cy="295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71619-1D49-43F6-A75B-6C794366672C}"/>
              </a:ext>
            </a:extLst>
          </p:cNvPr>
          <p:cNvSpPr txBox="1"/>
          <p:nvPr/>
        </p:nvSpPr>
        <p:spPr>
          <a:xfrm>
            <a:off x="9061025" y="2090174"/>
            <a:ext cx="2028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= </a:t>
            </a:r>
            <a:r>
              <a:rPr lang="ko-KR" altLang="en-US" sz="1600" b="1" dirty="0">
                <a:solidFill>
                  <a:srgbClr val="FF0000"/>
                </a:solidFill>
                <a:latin typeface="+mj-lt"/>
              </a:rPr>
              <a:t>불필요 항목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EC9A27-43AC-4E8C-B105-D4554B604100}"/>
              </a:ext>
            </a:extLst>
          </p:cNvPr>
          <p:cNvSpPr/>
          <p:nvPr/>
        </p:nvSpPr>
        <p:spPr>
          <a:xfrm>
            <a:off x="2160000" y="2454939"/>
            <a:ext cx="867295" cy="2050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0609B8-D7D5-49FA-B86B-9F41142A72BF}"/>
              </a:ext>
            </a:extLst>
          </p:cNvPr>
          <p:cNvSpPr/>
          <p:nvPr/>
        </p:nvSpPr>
        <p:spPr>
          <a:xfrm>
            <a:off x="9689672" y="2420583"/>
            <a:ext cx="717927" cy="4279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4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579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전처리하기</a:t>
            </a:r>
          </a:p>
        </p:txBody>
      </p:sp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351AAA0-F7FE-B8BF-31F3-7EF6717E1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6" y="1861960"/>
            <a:ext cx="10529277" cy="382764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67B3BB0-828D-4922-9C6E-2BAF3C504197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81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579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전처리</a:t>
            </a:r>
            <a:r>
              <a:rPr lang="ko-KR" altLang="en-US" dirty="0"/>
              <a:t> 결과</a:t>
            </a:r>
          </a:p>
        </p:txBody>
      </p:sp>
      <p:pic>
        <p:nvPicPr>
          <p:cNvPr id="11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BCD25669-07FA-7140-5B48-0AB2E8A7C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588" y="862954"/>
            <a:ext cx="7806823" cy="589389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B52FD79-AC57-4462-8577-E53A9AE3D36C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77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579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시각화하기 위해 피벗테이블 생성하기</a:t>
            </a:r>
          </a:p>
        </p:txBody>
      </p:sp>
      <p:pic>
        <p:nvPicPr>
          <p:cNvPr id="14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818F6303-302C-0F24-3D1F-E411CFFAD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35" y="1874103"/>
            <a:ext cx="6006122" cy="4882749"/>
          </a:xfrm>
          <a:prstGeom prst="rect">
            <a:avLst/>
          </a:prstGeom>
        </p:spPr>
      </p:pic>
      <p:pic>
        <p:nvPicPr>
          <p:cNvPr id="15" name="그림 15">
            <a:extLst>
              <a:ext uri="{FF2B5EF4-FFF2-40B4-BE49-F238E27FC236}">
                <a16:creationId xmlns:a16="http://schemas.microsoft.com/office/drawing/2014/main" id="{B4DD311E-C2F4-BFB6-3BE1-D7795682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5" y="1284461"/>
            <a:ext cx="5761892" cy="52792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A545B4F-05B4-480B-BC4E-95051BA1659E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29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579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시각화하기</a:t>
            </a:r>
          </a:p>
        </p:txBody>
      </p:sp>
      <p:pic>
        <p:nvPicPr>
          <p:cNvPr id="6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5A2C5BCA-CF6E-7BB3-1E67-8CFD7C25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78" y="1280069"/>
            <a:ext cx="6943968" cy="5119213"/>
          </a:xfrm>
          <a:prstGeom prst="rect">
            <a:avLst/>
          </a:prstGeom>
        </p:spPr>
      </p:pic>
      <p:pic>
        <p:nvPicPr>
          <p:cNvPr id="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46D8C6A-C0CF-2640-6E1D-BE3FA9C90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06"/>
          <a:stretch/>
        </p:blipFill>
        <p:spPr>
          <a:xfrm>
            <a:off x="7206246" y="1280069"/>
            <a:ext cx="4985754" cy="2762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573F84-FA29-4901-BB38-BD730960AB2A}"/>
              </a:ext>
            </a:extLst>
          </p:cNvPr>
          <p:cNvSpPr txBox="1"/>
          <p:nvPr/>
        </p:nvSpPr>
        <p:spPr>
          <a:xfrm>
            <a:off x="6891251" y="4183571"/>
            <a:ext cx="5225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 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전국적으로 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고령화되는 상황에서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수도권으로의 청년 유출 현상이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상당히 진행 중 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8B39F3F-8036-4EA2-A09C-A2078CEF4B7B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07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579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8328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 </a:t>
            </a:r>
            <a:r>
              <a:rPr lang="en-US" altLang="ko-KR" dirty="0"/>
              <a:t>- f</a:t>
            </a:r>
            <a:r>
              <a:rPr lang="en-US" dirty="0"/>
              <a:t>olium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altLang="ko-KR" dirty="0"/>
              <a:t> </a:t>
            </a:r>
            <a:r>
              <a:rPr lang="ko-KR" altLang="en-US" dirty="0"/>
              <a:t>라이브러리와 </a:t>
            </a:r>
            <a:r>
              <a:rPr lang="en-US" altLang="ko-KR" dirty="0"/>
              <a:t>for</a:t>
            </a:r>
            <a:r>
              <a:rPr lang="ko-KR" altLang="en-US" dirty="0"/>
              <a:t>문을 사용한 </a:t>
            </a:r>
            <a:r>
              <a:rPr lang="en-US" altLang="ko-KR" dirty="0"/>
              <a:t>choropleth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E09573-8E7D-44CB-B46C-8B6194ED2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496" y="2049641"/>
            <a:ext cx="11737007" cy="33239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year_list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'2012'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'2013'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'2014'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'2015'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'2016'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'2017'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'2018'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'2019'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'2020'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'2021’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A71D5D"/>
              </a:solidFill>
              <a:effectLst/>
              <a:latin typeface="Consolas" panose="020B0609020204030204" pitchFamily="49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for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lang="ko-KR" dirty="0" err="1">
                <a:solidFill>
                  <a:srgbClr val="010101"/>
                </a:solidFill>
                <a:latin typeface="Consolas"/>
              </a:rPr>
              <a:t>year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 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year_list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:</a:t>
            </a:r>
            <a:endParaRPr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	map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_osm2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folium.Map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location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/>
              </a:rPr>
              <a:t>36.8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/>
              </a:rPr>
              <a:t>127.5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],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zoom_start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/>
              </a:rPr>
              <a:t>7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,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 </a:t>
            </a:r>
            <a:endParaRPr lang="en-US" altLang="ko-KR" dirty="0">
              <a:solidFill>
                <a:srgbClr val="010101"/>
              </a:solidFill>
              <a:latin typeface="Consolas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                            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/>
              </a:rPr>
              <a:t>950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length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/>
              </a:rPr>
              <a:t>800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)</a:t>
            </a:r>
            <a:endParaRPr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map_osm2.choropleth(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geo_data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geo_str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7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 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data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df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[</a:t>
            </a:r>
            <a:r>
              <a:rPr lang="ko-KR" dirty="0" err="1">
                <a:solidFill>
                  <a:srgbClr val="010101"/>
                </a:solidFill>
                <a:latin typeface="Consolas"/>
              </a:rPr>
              <a:t>year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],</a:t>
            </a:r>
            <a:endParaRPr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7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 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columns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df.index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df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[</a:t>
            </a:r>
            <a:r>
              <a:rPr lang="ko-KR" dirty="0" err="1">
                <a:solidFill>
                  <a:srgbClr val="010101"/>
                </a:solidFill>
                <a:latin typeface="Consolas"/>
              </a:rPr>
              <a:t>year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]],</a:t>
            </a:r>
            <a:endParaRPr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7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fill_color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Reds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7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key_on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feature.properties.CTP_KOR_NM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(map_osm2)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5ADBD8-B334-4161-93A2-9C9B6D3EF9A3}"/>
              </a:ext>
            </a:extLst>
          </p:cNvPr>
          <p:cNvSpPr/>
          <p:nvPr/>
        </p:nvSpPr>
        <p:spPr>
          <a:xfrm>
            <a:off x="5370605" y="2902898"/>
            <a:ext cx="1454143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F2285-BB7B-4704-B227-85AFCE7A5BEB}"/>
              </a:ext>
            </a:extLst>
          </p:cNvPr>
          <p:cNvSpPr txBox="1"/>
          <p:nvPr/>
        </p:nvSpPr>
        <p:spPr>
          <a:xfrm>
            <a:off x="5626362" y="2591318"/>
            <a:ext cx="574558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지도를 시작할 때의 보여줄 중심 위경도(대전의 위경도로 임의 설정)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882915-3BDB-4AA0-B547-5D9A9ACC1A0A}"/>
              </a:ext>
            </a:extLst>
          </p:cNvPr>
          <p:cNvSpPr/>
          <p:nvPr/>
        </p:nvSpPr>
        <p:spPr>
          <a:xfrm>
            <a:off x="4896196" y="4285814"/>
            <a:ext cx="1072341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D1423F-33A4-40DA-A2FB-6B15D25F1739}"/>
              </a:ext>
            </a:extLst>
          </p:cNvPr>
          <p:cNvSpPr txBox="1"/>
          <p:nvPr/>
        </p:nvSpPr>
        <p:spPr>
          <a:xfrm>
            <a:off x="5305751" y="3948880"/>
            <a:ext cx="284293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지역명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(데이터 프레임의 인덱스)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E139B0-7C63-4179-98DA-73E5F97D9462}"/>
              </a:ext>
            </a:extLst>
          </p:cNvPr>
          <p:cNvSpPr/>
          <p:nvPr/>
        </p:nvSpPr>
        <p:spPr>
          <a:xfrm>
            <a:off x="4682243" y="4829721"/>
            <a:ext cx="3871553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AAF43C-8702-451F-AD35-479A8189A1FC}"/>
              </a:ext>
            </a:extLst>
          </p:cNvPr>
          <p:cNvSpPr txBox="1"/>
          <p:nvPr/>
        </p:nvSpPr>
        <p:spPr>
          <a:xfrm>
            <a:off x="5371399" y="5193707"/>
            <a:ext cx="227648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Columsn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속성의 값과</a:t>
            </a:r>
            <a:endParaRPr lang="ko-KR" dirty="0"/>
          </a:p>
          <a:p>
            <a:pPr algn="ctr"/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key_on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속성의 값이</a:t>
            </a:r>
            <a:endParaRPr lang="ko-KR" dirty="0">
              <a:solidFill>
                <a:srgbClr val="000000"/>
              </a:solidFill>
              <a:latin typeface="나눔스퀘어"/>
            </a:endParaRPr>
          </a:p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같아야 함</a:t>
            </a:r>
            <a:endParaRPr lang="ko-KR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0C7B77D-153D-4B24-908F-0C74EA5199AF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">
            <a:extLst>
              <a:ext uri="{FF2B5EF4-FFF2-40B4-BE49-F238E27FC236}">
                <a16:creationId xmlns:a16="http://schemas.microsoft.com/office/drawing/2014/main" id="{FFD59B6C-50C9-80FB-90F7-35D402FF2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92" y="1286632"/>
            <a:ext cx="6965048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geo_path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= './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korea.json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'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geo_str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json.load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geo_path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'utf-8'))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49B9F4-3F90-5946-CA06-BEA5A8564247}"/>
              </a:ext>
            </a:extLst>
          </p:cNvPr>
          <p:cNvSpPr/>
          <p:nvPr/>
        </p:nvSpPr>
        <p:spPr>
          <a:xfrm>
            <a:off x="1390157" y="1569398"/>
            <a:ext cx="1454143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922FC9-BFB3-8607-14FE-00BF34CF91E5}"/>
              </a:ext>
            </a:extLst>
          </p:cNvPr>
          <p:cNvSpPr txBox="1"/>
          <p:nvPr/>
        </p:nvSpPr>
        <p:spPr>
          <a:xfrm>
            <a:off x="3230072" y="1257818"/>
            <a:ext cx="591603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지역별 위경도 정보가 담긴 </a:t>
            </a:r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geojson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 형식의 파일을 읽어서 변수에 넣음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39CB2C-ADF4-064E-A1BC-2B4019E71882}"/>
              </a:ext>
            </a:extLst>
          </p:cNvPr>
          <p:cNvSpPr/>
          <p:nvPr/>
        </p:nvSpPr>
        <p:spPr>
          <a:xfrm>
            <a:off x="3405446" y="3765161"/>
            <a:ext cx="1454143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877838-5E5F-EC00-B8E0-12E5FE659C94}"/>
              </a:ext>
            </a:extLst>
          </p:cNvPr>
          <p:cNvSpPr txBox="1"/>
          <p:nvPr/>
        </p:nvSpPr>
        <p:spPr>
          <a:xfrm>
            <a:off x="2117152" y="3453582"/>
            <a:ext cx="454243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위의 </a:t>
            </a:r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goejson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데이터 변수를 </a:t>
            </a:r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choropleth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속성에 넣음</a:t>
            </a:r>
            <a:endParaRPr lang="ko-KR" altLang="en-US" sz="1400" dirty="0" err="1">
              <a:solidFill>
                <a:srgbClr val="FF0000"/>
              </a:solidFill>
              <a:latin typeface="나눔스퀘어 ExtraBold"/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0EADBC-64F2-5AFC-B26F-1BF1A3C9303B}"/>
              </a:ext>
            </a:extLst>
          </p:cNvPr>
          <p:cNvSpPr txBox="1"/>
          <p:nvPr/>
        </p:nvSpPr>
        <p:spPr>
          <a:xfrm>
            <a:off x="-1141402" y="2400818"/>
            <a:ext cx="591603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나눔스퀘어 ExtraBold"/>
              </a:rPr>
              <a:t>연도별로 지역별 시각화하기 위해 </a:t>
            </a:r>
            <a:r>
              <a:rPr lang="ko-KR" altLang="en-US" sz="1400" dirty="0" err="1">
                <a:solidFill>
                  <a:srgbClr val="FF0000"/>
                </a:solidFill>
                <a:latin typeface="나눔스퀘어 ExtraBold"/>
              </a:rPr>
              <a:t>for문</a:t>
            </a:r>
            <a:r>
              <a:rPr lang="ko-KR" altLang="en-US" sz="1400" dirty="0">
                <a:solidFill>
                  <a:srgbClr val="FF0000"/>
                </a:solidFill>
                <a:latin typeface="나눔스퀘어 ExtraBold"/>
              </a:rPr>
              <a:t> 사용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F9991B-1FDC-B1C9-17CD-344D5159D596}"/>
              </a:ext>
            </a:extLst>
          </p:cNvPr>
          <p:cNvSpPr/>
          <p:nvPr/>
        </p:nvSpPr>
        <p:spPr>
          <a:xfrm>
            <a:off x="6119406" y="4285814"/>
            <a:ext cx="1072341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9388EE-4724-069C-3FB0-538740B482D3}"/>
              </a:ext>
            </a:extLst>
          </p:cNvPr>
          <p:cNvSpPr txBox="1"/>
          <p:nvPr/>
        </p:nvSpPr>
        <p:spPr>
          <a:xfrm>
            <a:off x="6980146" y="4259696"/>
            <a:ext cx="284293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해당 지역에 들어갈 데이터</a:t>
            </a:r>
          </a:p>
        </p:txBody>
      </p:sp>
    </p:spTree>
    <p:extLst>
      <p:ext uri="{BB962C8B-B14F-4D97-AF65-F5344CB8AC3E}">
        <p14:creationId xmlns:p14="http://schemas.microsoft.com/office/powerpoint/2010/main" val="267392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579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8328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 </a:t>
            </a:r>
            <a:r>
              <a:rPr lang="en-US" altLang="ko-KR" dirty="0"/>
              <a:t>- </a:t>
            </a:r>
            <a:r>
              <a:rPr lang="en-US" dirty="0" err="1">
                <a:ea typeface="+mn-lt"/>
                <a:cs typeface="+mn-lt"/>
              </a:rPr>
              <a:t>geojson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형식의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파일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예시</a:t>
            </a:r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0C7B77D-153D-4B24-908F-0C74EA5199AF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D04276F-82E4-56BB-4BFB-8CFEB623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64" y="1283382"/>
            <a:ext cx="8257672" cy="551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3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09571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  <a:p>
            <a:endParaRPr lang="ko-KR" altLang="en-US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6F95D8-F27B-463E-ADC4-B85769934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865" y="1337876"/>
            <a:ext cx="5427446" cy="55201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301071-49AC-4BEC-A8CE-BDADCB36A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53" y="1368767"/>
            <a:ext cx="5543866" cy="55201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EF8181-E919-4CD1-A5FC-E00A81F51643}"/>
              </a:ext>
            </a:extLst>
          </p:cNvPr>
          <p:cNvSpPr txBox="1"/>
          <p:nvPr/>
        </p:nvSpPr>
        <p:spPr>
          <a:xfrm>
            <a:off x="-2702" y="797021"/>
            <a:ext cx="950043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/>
              <a:t> </a:t>
            </a:r>
            <a:r>
              <a:rPr lang="en-US" altLang="ko-KR" dirty="0"/>
              <a:t>- </a:t>
            </a:r>
            <a:r>
              <a:rPr lang="en-US" dirty="0" err="1">
                <a:ea typeface="+mn-lt"/>
                <a:cs typeface="+mn-lt"/>
              </a:rPr>
              <a:t>plotly</a:t>
            </a:r>
            <a:r>
              <a:rPr lang="en-US" dirty="0">
                <a:ea typeface="+mn-lt"/>
                <a:cs typeface="+mn-lt"/>
              </a:rPr>
              <a:t>,</a:t>
            </a:r>
            <a:r>
              <a:rPr lang="en-US" dirty="0"/>
              <a:t> </a:t>
            </a:r>
            <a:r>
              <a:rPr lang="en-US" altLang="ko-KR" dirty="0"/>
              <a:t>folium </a:t>
            </a:r>
            <a:r>
              <a:rPr lang="ko-KR" altLang="en-US" dirty="0"/>
              <a:t>라이브러리와 </a:t>
            </a:r>
            <a:r>
              <a:rPr lang="en-US" altLang="ko-KR" dirty="0"/>
              <a:t>for</a:t>
            </a:r>
            <a:r>
              <a:rPr lang="ko-KR" altLang="en-US" dirty="0"/>
              <a:t>문을 사용한 </a:t>
            </a:r>
            <a:r>
              <a:rPr lang="en-US" altLang="ko-KR" dirty="0"/>
              <a:t>choropleth </a:t>
            </a:r>
            <a:r>
              <a:rPr lang="ko-KR" altLang="en-US" dirty="0"/>
              <a:t>청년층 </a:t>
            </a:r>
            <a:r>
              <a:rPr lang="ko-KR" altLang="en-US" dirty="0" err="1"/>
              <a:t>순이동</a:t>
            </a:r>
            <a:r>
              <a:rPr lang="ko-KR" altLang="en-US" dirty="0"/>
              <a:t> 인구 수 분석</a:t>
            </a:r>
            <a:endParaRPr lang="en-US" altLang="ko-KR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678592F-2C5B-4359-B8AB-88D05F865A82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3E72B0-3C51-B7E3-6E37-5A3E4FF66271}"/>
              </a:ext>
            </a:extLst>
          </p:cNvPr>
          <p:cNvSpPr txBox="1"/>
          <p:nvPr/>
        </p:nvSpPr>
        <p:spPr>
          <a:xfrm>
            <a:off x="1526005" y="2057400"/>
            <a:ext cx="274320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2014년도 청년 </a:t>
            </a:r>
            <a:r>
              <a:rPr lang="ko-KR" altLang="en-US" dirty="0" err="1"/>
              <a:t>순이동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7E39C-7817-C283-37A6-08839A1E1B04}"/>
              </a:ext>
            </a:extLst>
          </p:cNvPr>
          <p:cNvSpPr txBox="1"/>
          <p:nvPr/>
        </p:nvSpPr>
        <p:spPr>
          <a:xfrm>
            <a:off x="7361320" y="2057400"/>
            <a:ext cx="2743200" cy="64633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2020년도 청년 </a:t>
            </a:r>
            <a:r>
              <a:rPr lang="ko-KR" altLang="en-US" dirty="0" err="1"/>
              <a:t>순이동</a:t>
            </a:r>
            <a:endParaRPr lang="ko-KR" altLang="en-US" dirty="0"/>
          </a:p>
          <a:p>
            <a:pPr algn="ctr"/>
            <a:r>
              <a:rPr lang="ko-KR" altLang="en-US" dirty="0"/>
              <a:t>(색상 변경)</a:t>
            </a:r>
          </a:p>
        </p:txBody>
      </p:sp>
    </p:spTree>
    <p:extLst>
      <p:ext uri="{BB962C8B-B14F-4D97-AF65-F5344CB8AC3E}">
        <p14:creationId xmlns:p14="http://schemas.microsoft.com/office/powerpoint/2010/main" val="41043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57520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수도권 전입 사유 분석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dirty="0">
                <a:ea typeface="+mn-lt"/>
                <a:cs typeface="+mn-lt"/>
              </a:rPr>
              <a:t>사용할 데이터 불러오기</a:t>
            </a:r>
            <a:endParaRPr lang="ko-KR" altLang="en-US" dirty="0"/>
          </a:p>
        </p:txBody>
      </p:sp>
      <p:pic>
        <p:nvPicPr>
          <p:cNvPr id="5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2372920-0D34-EAD4-27C6-F6F045CA2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69" y="1205335"/>
            <a:ext cx="6140042" cy="1342472"/>
          </a:xfrm>
          <a:prstGeom prst="rect">
            <a:avLst/>
          </a:prstGeom>
        </p:spPr>
      </p:pic>
      <p:pic>
        <p:nvPicPr>
          <p:cNvPr id="10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E9E6BAEB-326F-D324-A5A0-9B050B957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0" y="2585669"/>
            <a:ext cx="5595814" cy="4275508"/>
          </a:xfrm>
          <a:prstGeom prst="rect">
            <a:avLst/>
          </a:prstGeom>
        </p:spPr>
      </p:pic>
      <p:pic>
        <p:nvPicPr>
          <p:cNvPr id="11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0AF86B02-8A1E-9658-160D-38B1ADE3E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92" y="2547807"/>
            <a:ext cx="5537200" cy="427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0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수도권 전입 사유 분석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>
                <a:ea typeface="+mn-lt"/>
                <a:cs typeface="+mn-lt"/>
              </a:rPr>
              <a:t>전처리하기 1</a:t>
            </a:r>
            <a:endParaRPr lang="ko-KR" altLang="en-US" dirty="0"/>
          </a:p>
        </p:txBody>
      </p:sp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BCB35FF-6CCB-19C2-F0C7-1913DFD8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78" y="2299025"/>
            <a:ext cx="5517662" cy="2687842"/>
          </a:xfrm>
          <a:prstGeom prst="rect">
            <a:avLst/>
          </a:prstGeom>
        </p:spPr>
      </p:pic>
      <p:pic>
        <p:nvPicPr>
          <p:cNvPr id="13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3B6A18C0-B94D-5800-8C29-292E59921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710" y="212869"/>
            <a:ext cx="3446584" cy="3002185"/>
          </a:xfrm>
          <a:prstGeom prst="rect">
            <a:avLst/>
          </a:prstGeom>
        </p:spPr>
      </p:pic>
      <p:pic>
        <p:nvPicPr>
          <p:cNvPr id="14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BEAEBC2F-233A-DA67-DF0F-FC56EE47B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767" y="3642946"/>
            <a:ext cx="3324469" cy="28643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306ADB-9C61-4316-8696-8A245E8644EB}"/>
              </a:ext>
            </a:extLst>
          </p:cNvPr>
          <p:cNvSpPr txBox="1"/>
          <p:nvPr/>
        </p:nvSpPr>
        <p:spPr>
          <a:xfrm>
            <a:off x="8035047" y="3215054"/>
            <a:ext cx="111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- 2020 -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EF25C-2F51-4A6E-AC1C-E59C3DE815EF}"/>
              </a:ext>
            </a:extLst>
          </p:cNvPr>
          <p:cNvSpPr txBox="1"/>
          <p:nvPr/>
        </p:nvSpPr>
        <p:spPr>
          <a:xfrm>
            <a:off x="8035048" y="6460465"/>
            <a:ext cx="111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- 2021 -</a:t>
            </a:r>
            <a:endParaRPr lang="ko-KR" altLang="en-US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03B2A43-A25A-46E5-BF4F-C55AD0D4C16F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57520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77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2529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분석의 목적</a:t>
            </a:r>
          </a:p>
        </p:txBody>
      </p:sp>
    </p:spTree>
    <p:extLst>
      <p:ext uri="{BB962C8B-B14F-4D97-AF65-F5344CB8AC3E}">
        <p14:creationId xmlns:p14="http://schemas.microsoft.com/office/powerpoint/2010/main" val="73376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수도권 전입 사유 분석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>
                <a:ea typeface="+mn-lt"/>
                <a:cs typeface="+mn-lt"/>
              </a:rPr>
              <a:t>전처리</a:t>
            </a:r>
            <a:r>
              <a:rPr lang="ko-KR" altLang="en-US" dirty="0">
                <a:ea typeface="+mn-lt"/>
                <a:cs typeface="+mn-lt"/>
              </a:rPr>
              <a:t> 2 및 결과</a:t>
            </a:r>
            <a:endParaRPr lang="ko-KR" altLang="en-US" dirty="0"/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CC11A33-6B69-3018-9316-242487357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78" y="1925348"/>
            <a:ext cx="10363604" cy="4139829"/>
          </a:xfrm>
          <a:prstGeom prst="rect">
            <a:avLst/>
          </a:prstGeom>
        </p:spPr>
      </p:pic>
      <p:pic>
        <p:nvPicPr>
          <p:cNvPr id="12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B1B0B78A-5539-833C-D732-38607B7D7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493" y="1029934"/>
            <a:ext cx="7344507" cy="286028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840BD2-2B22-4F87-9293-318F4EC3FBD2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57520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89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수도권 전입 사유 분석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>
                <a:ea typeface="+mn-lt"/>
                <a:cs typeface="+mn-lt"/>
              </a:rPr>
              <a:t>전처리</a:t>
            </a:r>
            <a:r>
              <a:rPr lang="ko-KR" altLang="en-US" dirty="0">
                <a:ea typeface="+mn-lt"/>
                <a:cs typeface="+mn-lt"/>
              </a:rPr>
              <a:t> 2 및 결과</a:t>
            </a:r>
            <a:endParaRPr lang="ko-KR" altLang="en-US" dirty="0"/>
          </a:p>
        </p:txBody>
      </p:sp>
      <p:pic>
        <p:nvPicPr>
          <p:cNvPr id="12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B1B0B78A-5539-833C-D732-38607B7D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54" y="2048058"/>
            <a:ext cx="8914186" cy="347159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E25EB92-0414-4ECF-9807-A66D2C565CFE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57520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81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수도권 전입 사유 분석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48737" y="910737"/>
            <a:ext cx="58447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원 그래프로 시각화하기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2020 / 2021</a:t>
            </a:r>
            <a:r>
              <a:rPr lang="ko-KR" altLang="en-US" dirty="0"/>
              <a:t>년</a:t>
            </a:r>
            <a:r>
              <a:rPr lang="ko-KR" dirty="0">
                <a:ea typeface="+mn-lt"/>
                <a:cs typeface="+mn-lt"/>
              </a:rPr>
              <a:t> 전입사유 시각화</a:t>
            </a:r>
            <a:endParaRPr lang="ko-KR" dirty="0"/>
          </a:p>
        </p:txBody>
      </p:sp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B6193C1-5676-EE53-8126-84CBA88BB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8" y="1499969"/>
            <a:ext cx="8614507" cy="504990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D2356B-8419-4582-918F-733325391822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57520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80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수도권 전입 사유 분석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154B3769-FAF4-C502-E03E-27025A3C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707" y="1650285"/>
            <a:ext cx="5156199" cy="4954428"/>
          </a:xfrm>
          <a:prstGeom prst="rect">
            <a:avLst/>
          </a:prstGeom>
        </p:spPr>
      </p:pic>
      <p:pic>
        <p:nvPicPr>
          <p:cNvPr id="6" name="그림 9">
            <a:extLst>
              <a:ext uri="{FF2B5EF4-FFF2-40B4-BE49-F238E27FC236}">
                <a16:creationId xmlns:a16="http://schemas.microsoft.com/office/drawing/2014/main" id="{CB763A94-C853-9E1A-A245-47DAA4610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4" y="1713846"/>
            <a:ext cx="5156200" cy="4944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56B96E-8418-4E37-947E-3ED9EA9D3DF3}"/>
              </a:ext>
            </a:extLst>
          </p:cNvPr>
          <p:cNvSpPr txBox="1"/>
          <p:nvPr/>
        </p:nvSpPr>
        <p:spPr>
          <a:xfrm>
            <a:off x="148737" y="910737"/>
            <a:ext cx="58447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원 그래프로 시각화하기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2020 / 2021</a:t>
            </a:r>
            <a:r>
              <a:rPr lang="ko-KR" altLang="en-US" dirty="0"/>
              <a:t>년</a:t>
            </a:r>
            <a:r>
              <a:rPr lang="ko-KR" dirty="0">
                <a:ea typeface="+mn-lt"/>
                <a:cs typeface="+mn-lt"/>
              </a:rPr>
              <a:t> 전입사유 시각화</a:t>
            </a:r>
            <a:endParaRPr lang="ko-KR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F8924C-C3F4-412E-B02F-158E2155E8BE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57520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1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수도권 전입 사유 분석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64164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원 그래프로 시각화하기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>
                <a:ea typeface="+mn-lt"/>
                <a:cs typeface="+mn-lt"/>
              </a:rPr>
              <a:t>총 </a:t>
            </a:r>
            <a:r>
              <a:rPr lang="ko-KR" dirty="0">
                <a:ea typeface="+mn-lt"/>
                <a:cs typeface="+mn-lt"/>
              </a:rPr>
              <a:t>전입사유 시각화</a:t>
            </a:r>
            <a:endParaRPr lang="ko-KR" dirty="0"/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4A21935F-6C3F-8B5A-9CC5-9FF05D22B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69" y="1253316"/>
            <a:ext cx="7569200" cy="1186136"/>
          </a:xfrm>
          <a:prstGeom prst="rect">
            <a:avLst/>
          </a:prstGeom>
        </p:spPr>
      </p:pic>
      <p:pic>
        <p:nvPicPr>
          <p:cNvPr id="43" name="그림 43">
            <a:extLst>
              <a:ext uri="{FF2B5EF4-FFF2-40B4-BE49-F238E27FC236}">
                <a16:creationId xmlns:a16="http://schemas.microsoft.com/office/drawing/2014/main" id="{FF721E2B-1881-23A1-1427-5427ADA89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093" y="2269553"/>
            <a:ext cx="8761045" cy="4487662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939D5B-D259-4408-A588-702CC06739EF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57520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75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7146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데이터 분석  </a:t>
            </a:r>
            <a:r>
              <a:rPr lang="en-US" altLang="ko-KR" sz="4000" b="1" spc="-150" dirty="0"/>
              <a:t>-  </a:t>
            </a:r>
            <a:r>
              <a:rPr lang="ko-KR" altLang="en-US" sz="4000" b="1" dirty="0">
                <a:latin typeface="+mj-lt"/>
              </a:rPr>
              <a:t>나이 들어가는 지방</a:t>
            </a:r>
          </a:p>
        </p:txBody>
      </p:sp>
    </p:spTree>
    <p:extLst>
      <p:ext uri="{BB962C8B-B14F-4D97-AF65-F5344CB8AC3E}">
        <p14:creationId xmlns:p14="http://schemas.microsoft.com/office/powerpoint/2010/main" val="381724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376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987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사용할 데이터 불러오기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71643B-5D58-483C-8762-8864C98EF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4637"/>
            <a:ext cx="12192000" cy="43901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99BD56-A634-45C6-A939-184BEB6950EC}"/>
              </a:ext>
            </a:extLst>
          </p:cNvPr>
          <p:cNvSpPr/>
          <p:nvPr/>
        </p:nvSpPr>
        <p:spPr>
          <a:xfrm>
            <a:off x="2016785" y="1624636"/>
            <a:ext cx="4142946" cy="4390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3078C8-E5A3-4D22-85F3-5D5DD735745C}"/>
              </a:ext>
            </a:extLst>
          </p:cNvPr>
          <p:cNvSpPr/>
          <p:nvPr/>
        </p:nvSpPr>
        <p:spPr>
          <a:xfrm>
            <a:off x="7348014" y="1624636"/>
            <a:ext cx="4843986" cy="4390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21FE7F-DE4F-412D-A4DE-6D98DAAFC1AB}"/>
              </a:ext>
            </a:extLst>
          </p:cNvPr>
          <p:cNvSpPr txBox="1"/>
          <p:nvPr/>
        </p:nvSpPr>
        <p:spPr>
          <a:xfrm>
            <a:off x="3082418" y="6176356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 </a:t>
            </a:r>
            <a:r>
              <a:rPr lang="ko-KR" altLang="en-US" dirty="0">
                <a:solidFill>
                  <a:srgbClr val="FF0000"/>
                </a:solidFill>
              </a:rPr>
              <a:t>세트</a:t>
            </a:r>
            <a:r>
              <a:rPr lang="en-US" altLang="ko-KR" dirty="0">
                <a:solidFill>
                  <a:srgbClr val="FF0000"/>
                </a:solidFill>
              </a:rPr>
              <a:t>: 2012 </a:t>
            </a:r>
            <a:r>
              <a:rPr lang="ko-KR" altLang="en-US" dirty="0">
                <a:solidFill>
                  <a:srgbClr val="FF0000"/>
                </a:solidFill>
              </a:rPr>
              <a:t>년도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407235-CF8E-46E6-ACE5-C417D8E1C2D3}"/>
              </a:ext>
            </a:extLst>
          </p:cNvPr>
          <p:cNvSpPr txBox="1"/>
          <p:nvPr/>
        </p:nvSpPr>
        <p:spPr>
          <a:xfrm>
            <a:off x="8733687" y="6176356"/>
            <a:ext cx="223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10 </a:t>
            </a:r>
            <a:r>
              <a:rPr lang="ko-KR" altLang="en-US" dirty="0">
                <a:solidFill>
                  <a:srgbClr val="FF0000"/>
                </a:solidFill>
              </a:rPr>
              <a:t>세트</a:t>
            </a:r>
            <a:r>
              <a:rPr lang="en-US" altLang="ko-KR" dirty="0">
                <a:solidFill>
                  <a:srgbClr val="FF0000"/>
                </a:solidFill>
              </a:rPr>
              <a:t>: 2021 </a:t>
            </a:r>
            <a:r>
              <a:rPr lang="ko-KR" altLang="en-US" dirty="0">
                <a:solidFill>
                  <a:srgbClr val="FF0000"/>
                </a:solidFill>
              </a:rPr>
              <a:t>년도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BAC90B-79B9-403B-9FF9-37B8AEF135D6}"/>
              </a:ext>
            </a:extLst>
          </p:cNvPr>
          <p:cNvSpPr txBox="1"/>
          <p:nvPr/>
        </p:nvSpPr>
        <p:spPr>
          <a:xfrm>
            <a:off x="720000" y="101148"/>
            <a:ext cx="52373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고령인구 수 분석</a:t>
            </a:r>
          </a:p>
        </p:txBody>
      </p:sp>
    </p:spTree>
    <p:extLst>
      <p:ext uri="{BB962C8B-B14F-4D97-AF65-F5344CB8AC3E}">
        <p14:creationId xmlns:p14="http://schemas.microsoft.com/office/powerpoint/2010/main" val="31325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2373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고령인구 수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987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전처리하기 1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2527644-4A21-D611-2AD7-A584FA825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78" y="1516130"/>
            <a:ext cx="6823336" cy="4878893"/>
          </a:xfrm>
          <a:prstGeom prst="rect">
            <a:avLst/>
          </a:prstGeom>
        </p:spPr>
      </p:pic>
      <p:pic>
        <p:nvPicPr>
          <p:cNvPr id="6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80AE1B9-0AA8-6EC0-D005-A2746B56E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6" b="4662"/>
          <a:stretch/>
        </p:blipFill>
        <p:spPr>
          <a:xfrm>
            <a:off x="4456355" y="2725706"/>
            <a:ext cx="7547223" cy="234505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A65B05D-494E-406D-8046-841757BB5EED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376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12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835252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고령인구 수 분석</a:t>
            </a: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987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전처리하기 1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CE18D1-465E-47CD-9968-2462DD84D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15" y="1385981"/>
            <a:ext cx="7410369" cy="521865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B61EFC-6A07-40CE-8D64-49443D29C190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376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9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835252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고령인구 수 분석</a:t>
            </a:r>
            <a:endParaRPr lang="ko-KR" sz="2800" spc="-15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987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전처리하기 2</a:t>
            </a:r>
          </a:p>
        </p:txBody>
      </p:sp>
      <p:pic>
        <p:nvPicPr>
          <p:cNvPr id="2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FBF72D9-50E8-7E21-F2CD-A7127D356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6" y="1983457"/>
            <a:ext cx="7273946" cy="40432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8413A9-3255-458D-9313-A8751EB50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579" y="1706544"/>
            <a:ext cx="4332033" cy="402953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AA4F91D-ACBC-4B2C-B617-9041CA047DCF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376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5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분석의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</a:t>
            </a:r>
            <a:endParaRPr lang="ko-KR" altLang="en-US" sz="14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F1F8C19-7A4E-4AE7-B974-5A950C394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4827976"/>
            <a:ext cx="5195187" cy="15961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8C8D4AF-A11B-4786-9237-123CE4E7E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0000" y="1153956"/>
            <a:ext cx="5195188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텍스트, 농구이(가) 표시된 사진&#10;&#10;자동 생성된 설명">
            <a:extLst>
              <a:ext uri="{FF2B5EF4-FFF2-40B4-BE49-F238E27FC236}">
                <a16:creationId xmlns:a16="http://schemas.microsoft.com/office/drawing/2014/main" id="{7F38CD80-1308-45BB-A8A6-985DE6065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14" y="1153956"/>
            <a:ext cx="5228218" cy="527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835252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고령인구 수 분석</a:t>
            </a:r>
            <a:endParaRPr lang="ko-KR" sz="2800" spc="-15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987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전처리하기 2</a:t>
            </a:r>
          </a:p>
        </p:txBody>
      </p:sp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3B66D49-25BB-A327-C5FF-0CB3A5656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6" y="1280069"/>
            <a:ext cx="4887319" cy="5475252"/>
          </a:xfrm>
          <a:prstGeom prst="rect">
            <a:avLst/>
          </a:prstGeom>
        </p:spPr>
      </p:pic>
      <p:pic>
        <p:nvPicPr>
          <p:cNvPr id="11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4DD99D43-E9FC-4B80-9DB5-71D095876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327" y="1280069"/>
            <a:ext cx="7079673" cy="507894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1BA156C-073E-4D80-87A8-E3214F222CBC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376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98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835252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고령인구 수 분석</a:t>
            </a:r>
          </a:p>
          <a:p>
            <a:endParaRPr lang="ko-KR" altLang="en-US" sz="28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</a:t>
            </a:r>
            <a:endParaRPr lang="ko-KR" dirty="0"/>
          </a:p>
        </p:txBody>
      </p:sp>
      <p:pic>
        <p:nvPicPr>
          <p:cNvPr id="6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A22458F-3E79-EE4B-8735-479DDAD81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303" y="1283800"/>
            <a:ext cx="5058507" cy="1230704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F4C8F46E-56D2-2242-0728-50286256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" y="1222427"/>
            <a:ext cx="6325960" cy="5635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921CDA-0C48-9BC2-7C5B-A089A9F83E79}"/>
              </a:ext>
            </a:extLst>
          </p:cNvPr>
          <p:cNvSpPr txBox="1"/>
          <p:nvPr/>
        </p:nvSpPr>
        <p:spPr>
          <a:xfrm>
            <a:off x="7535130" y="2514504"/>
            <a:ext cx="43746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인구 변화의 추이에 대해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파악할 수 있지만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지역 간 인구 격차를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반영하지 못해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인사이트 도출이 어려움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따라서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고령화율 데이터로 교체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FE51D0B-5E10-4764-9178-4ECB0ECCEF39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376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30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388013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고령화율 분석</a:t>
            </a: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4677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사용할 데이터 불러오기 및 전처리하기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618D8D2-EF58-9D8A-1851-E5B6D8E98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69" y="1710638"/>
            <a:ext cx="10402276" cy="371026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746A0A-BD13-4D35-B003-670DFB2D294D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97421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04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388013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고령화율 분석</a:t>
            </a: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4677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전처리</a:t>
            </a:r>
            <a:r>
              <a:rPr lang="ko-KR" altLang="en-US" dirty="0"/>
              <a:t> 결과</a:t>
            </a:r>
          </a:p>
        </p:txBody>
      </p:sp>
      <p:pic>
        <p:nvPicPr>
          <p:cNvPr id="2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B40E0A38-D504-E107-BA3A-87CFA2B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9"/>
          <a:stretch/>
        </p:blipFill>
        <p:spPr>
          <a:xfrm>
            <a:off x="6322041" y="1612945"/>
            <a:ext cx="5760000" cy="45032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16E71A-8ED8-7BC4-3181-112AEB0D040F}"/>
              </a:ext>
            </a:extLst>
          </p:cNvPr>
          <p:cNvSpPr txBox="1"/>
          <p:nvPr/>
        </p:nvSpPr>
        <p:spPr>
          <a:xfrm>
            <a:off x="2728813" y="12224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 err="1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99CADC-ED60-F747-FC8D-E197989EFC7D}"/>
              </a:ext>
            </a:extLst>
          </p:cNvPr>
          <p:cNvSpPr txBox="1"/>
          <p:nvPr/>
        </p:nvSpPr>
        <p:spPr>
          <a:xfrm>
            <a:off x="8898308" y="114992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 err="1"/>
              <a:t>after</a:t>
            </a:r>
            <a:endParaRPr lang="ko-KR" dirty="0" err="1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8F4777-A656-4399-AE96-31AAC9B8C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808"/>
          <a:stretch/>
        </p:blipFill>
        <p:spPr>
          <a:xfrm>
            <a:off x="40903" y="1584615"/>
            <a:ext cx="6105063" cy="4559948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6237DD-B1A3-48F3-BB95-A9BA4E7B86FC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97421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82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388013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고령화율 분석</a:t>
            </a: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4677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시각화하기</a:t>
            </a:r>
          </a:p>
        </p:txBody>
      </p:sp>
      <p:pic>
        <p:nvPicPr>
          <p:cNvPr id="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D1F2D27-C34A-A447-6336-663E0F15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1" y="1238586"/>
            <a:ext cx="9835661" cy="1264442"/>
          </a:xfrm>
          <a:prstGeom prst="rect">
            <a:avLst/>
          </a:prstGeom>
        </p:spPr>
      </p:pic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7158980D-9ED0-AB38-2F18-97B7ED5A5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1477363"/>
            <a:ext cx="7090507" cy="5270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A0CC61-90E4-2013-9239-FE8E35DA78F5}"/>
              </a:ext>
            </a:extLst>
          </p:cNvPr>
          <p:cNvSpPr txBox="1"/>
          <p:nvPr/>
        </p:nvSpPr>
        <p:spPr>
          <a:xfrm>
            <a:off x="382060" y="2667506"/>
            <a:ext cx="36908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비율 표시된 데이터 이용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강원</a:t>
            </a:r>
            <a:r>
              <a:rPr lang="en-US" altLang="ko-KR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경남</a:t>
            </a:r>
            <a:r>
              <a:rPr lang="en-US" altLang="ko-KR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전남</a:t>
            </a:r>
            <a:r>
              <a:rPr lang="en-US" altLang="ko-KR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전북 등</a:t>
            </a:r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지방의 고령 인구 비율이</a:t>
            </a:r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상대적으로 높게 </a:t>
            </a:r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상승했다는 것을 확인</a:t>
            </a:r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41949C-08C3-4AE3-A54C-07BF8169143D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97421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19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388013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고령화율 분석</a:t>
            </a: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4677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청년층의 순이동과 비교</a:t>
            </a:r>
          </a:p>
        </p:txBody>
      </p:sp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7158980D-9ED0-AB38-2F18-97B7ED5A5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6" y="1223363"/>
            <a:ext cx="5937738" cy="4411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A0CC61-90E4-2013-9239-FE8E35DA78F5}"/>
              </a:ext>
            </a:extLst>
          </p:cNvPr>
          <p:cNvSpPr txBox="1"/>
          <p:nvPr/>
        </p:nvSpPr>
        <p:spPr>
          <a:xfrm>
            <a:off x="158506" y="6025274"/>
            <a:ext cx="1157462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/>
                <a:cs typeface="조선일보명조" panose="02030304000000000000" pitchFamily="18" charset="-127"/>
              </a:rPr>
              <a:t>“ </a:t>
            </a:r>
            <a:r>
              <a:rPr lang="ko-KR" altLang="en-US" sz="2400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/>
                <a:cs typeface="조선일보명조" panose="02030304000000000000" pitchFamily="18" charset="-127"/>
              </a:rPr>
              <a:t>전국적으로 고령화되는 상황에서도 </a:t>
            </a:r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/>
                <a:cs typeface="조선일보명조" panose="02030304000000000000" pitchFamily="18" charset="-127"/>
              </a:rPr>
              <a:t>청년층의 지방 탈출 현상이 진행</a:t>
            </a:r>
            <a:r>
              <a:rPr lang="ko-KR" altLang="en-US" sz="2400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/>
                <a:cs typeface="조선일보명조" panose="02030304000000000000" pitchFamily="18" charset="-127"/>
              </a:rPr>
              <a:t>되고 있음 </a:t>
            </a:r>
            <a:r>
              <a:rPr lang="en-US" altLang="ko-KR" sz="2400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/>
                <a:cs typeface="조선일보명조" panose="02030304000000000000" pitchFamily="18" charset="-127"/>
              </a:rPr>
              <a:t>”</a:t>
            </a:r>
            <a:endParaRPr lang="ko-KR" altLang="en-US" sz="2400" dirty="0">
              <a:solidFill>
                <a:srgbClr val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1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56C03EFB-2664-0131-E5CF-D376E70AC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754" y="1280069"/>
            <a:ext cx="6094045" cy="448421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8DE8A46-02C0-4663-ACD4-78CEC5BD0960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97421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24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고령화율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41E0EB-BC08-4B99-9294-F3709E9C5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2"/>
          <a:stretch/>
        </p:blipFill>
        <p:spPr>
          <a:xfrm>
            <a:off x="1770611" y="2482294"/>
            <a:ext cx="8561468" cy="4364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2DDE8-F51C-4303-99C1-8FF9DC1341F9}"/>
              </a:ext>
            </a:extLst>
          </p:cNvPr>
          <p:cNvSpPr txBox="1"/>
          <p:nvPr/>
        </p:nvSpPr>
        <p:spPr>
          <a:xfrm>
            <a:off x="158506" y="910737"/>
            <a:ext cx="4677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Plotly</a:t>
            </a:r>
            <a:r>
              <a:rPr lang="en-US" altLang="ko-KR" dirty="0"/>
              <a:t> </a:t>
            </a:r>
            <a:r>
              <a:rPr lang="ko-KR" altLang="en-US" dirty="0"/>
              <a:t>라이브러리를 이용한 시계열 그래프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6D09B1A-07D6-4202-80EB-A341EF2EB7FE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97421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A20890D-4811-40C8-964D-8218C7DD5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2887" y="1234851"/>
            <a:ext cx="8246226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go.Figure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fig.add_trace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go.Scatter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df.columns,y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df.iloc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x는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열 인덱스,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y는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행 값 지정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plot만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그리기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df2.iloc[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fig.show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44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고령화율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EF548D-8B03-4BB1-94AA-B74DD4A61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022" y="1324799"/>
            <a:ext cx="6572075" cy="55332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A51CAC-B02F-4D7F-97D9-A62F6CDAE59A}"/>
              </a:ext>
            </a:extLst>
          </p:cNvPr>
          <p:cNvSpPr txBox="1"/>
          <p:nvPr/>
        </p:nvSpPr>
        <p:spPr>
          <a:xfrm>
            <a:off x="158506" y="910737"/>
            <a:ext cx="63087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Matplotlib.pyplot</a:t>
            </a:r>
            <a:r>
              <a:rPr lang="en-US" altLang="ko-KR" dirty="0"/>
              <a:t> </a:t>
            </a:r>
            <a:r>
              <a:rPr lang="ko-KR" altLang="en-US" dirty="0"/>
              <a:t>라이브러리를 이용한 시계열 그래프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373A6C-DFA2-4AD7-B46F-9ECA482A6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3" y="2737182"/>
            <a:ext cx="5686566" cy="27084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Malgun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Gothic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df_tr.plot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figure.figsize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rcParams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 그래프 설정 함수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lines.linewidth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'연도'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'10년간_지역별_고령인구_비율'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plt.grid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plt.legend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6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고령화율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014C-E842-4C1C-9116-CF9D31690371}"/>
              </a:ext>
            </a:extLst>
          </p:cNvPr>
          <p:cNvSpPr txBox="1"/>
          <p:nvPr/>
        </p:nvSpPr>
        <p:spPr>
          <a:xfrm>
            <a:off x="719999" y="1424471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df.set_index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지역</a:t>
            </a:r>
            <a:r>
              <a:rPr lang="en-US" altLang="ko-KR" b="0" i="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6A99D5B-D63D-43E4-9445-7F0B14D42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292" y="1938343"/>
            <a:ext cx="6965048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geo_path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'./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korea.json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geo_str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json.load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geo_path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'utf-8'))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19F59E6-01B1-4497-9BC9-8BD2E7AA2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292" y="2869217"/>
            <a:ext cx="10817064" cy="34470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year_list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'2012년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'2013년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'2014년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'2015년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\</a:t>
            </a:r>
          </a:p>
          <a:p>
            <a:pPr lvl="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'2016년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'2017년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'2018년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'2019년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\</a:t>
            </a:r>
          </a:p>
          <a:p>
            <a:pPr lvl="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'2020년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'2021년 고령인구비율’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71D5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year_list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map_osm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folium.Map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36.8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127.5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zoom_start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map_osm.choropleth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geo_str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df.index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]],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fill_color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Reds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key_on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feature.properties.CTP_KOR_NM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map_osm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96C3AD-03CE-4BE1-A78A-E9264D8B7BA4}"/>
              </a:ext>
            </a:extLst>
          </p:cNvPr>
          <p:cNvSpPr txBox="1"/>
          <p:nvPr/>
        </p:nvSpPr>
        <p:spPr>
          <a:xfrm>
            <a:off x="158506" y="910737"/>
            <a:ext cx="96006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folium </a:t>
            </a:r>
            <a:r>
              <a:rPr lang="ko-KR" altLang="en-US" dirty="0"/>
              <a:t>라이브러리와 </a:t>
            </a:r>
            <a:r>
              <a:rPr lang="en-US" altLang="ko-KR" dirty="0"/>
              <a:t>for</a:t>
            </a:r>
            <a:r>
              <a:rPr lang="ko-KR" altLang="en-US" dirty="0"/>
              <a:t>문을 사용한 </a:t>
            </a:r>
            <a:r>
              <a:rPr lang="en-US" altLang="ko-KR" dirty="0" err="1"/>
              <a:t>chorograph</a:t>
            </a:r>
            <a:r>
              <a:rPr lang="ko-KR" altLang="en-US" dirty="0"/>
              <a:t> </a:t>
            </a:r>
            <a:r>
              <a:rPr lang="en-US" altLang="ko-KR" dirty="0"/>
              <a:t>(10</a:t>
            </a:r>
            <a:r>
              <a:rPr lang="ko-KR" altLang="en-US" dirty="0"/>
              <a:t>년간 고령 인구 비율 변화 추세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1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고령화율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4D1555-F199-4D15-97A0-5B2BA4780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332" y="1451894"/>
            <a:ext cx="5587973" cy="5233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FF5FCC-C208-4839-9EC7-9E27A8777AA1}"/>
              </a:ext>
            </a:extLst>
          </p:cNvPr>
          <p:cNvSpPr txBox="1"/>
          <p:nvPr/>
        </p:nvSpPr>
        <p:spPr>
          <a:xfrm>
            <a:off x="158506" y="910737"/>
            <a:ext cx="96006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folium </a:t>
            </a:r>
            <a:r>
              <a:rPr lang="ko-KR" altLang="en-US" dirty="0"/>
              <a:t>라이브러리와 </a:t>
            </a:r>
            <a:r>
              <a:rPr lang="en-US" altLang="ko-KR" dirty="0"/>
              <a:t>for</a:t>
            </a:r>
            <a:r>
              <a:rPr lang="ko-KR" altLang="en-US" dirty="0"/>
              <a:t>문을 사용한 </a:t>
            </a:r>
            <a:r>
              <a:rPr lang="en-US" altLang="ko-KR" dirty="0" err="1"/>
              <a:t>chorograph</a:t>
            </a:r>
            <a:r>
              <a:rPr lang="ko-KR" altLang="en-US" dirty="0"/>
              <a:t> </a:t>
            </a:r>
            <a:r>
              <a:rPr lang="en-US" altLang="ko-KR" dirty="0"/>
              <a:t>(10</a:t>
            </a:r>
            <a:r>
              <a:rPr lang="ko-KR" altLang="en-US" dirty="0"/>
              <a:t>년간 고령 인구 비율 변화 추세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496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분석의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</a:t>
            </a:r>
            <a:endParaRPr lang="ko-KR" altLang="en-US" sz="14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E3E0DC8-8601-47BF-AFB3-9F974DEF9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22" y="835449"/>
            <a:ext cx="4475454" cy="3871171"/>
          </a:xfrm>
          <a:prstGeom prst="rect">
            <a:avLst/>
          </a:prstGeom>
        </p:spPr>
      </p:pic>
      <p:pic>
        <p:nvPicPr>
          <p:cNvPr id="11" name="그림 1" descr="/temp/fImage2024286290.png">
            <a:extLst>
              <a:ext uri="{FF2B5EF4-FFF2-40B4-BE49-F238E27FC236}">
                <a16:creationId xmlns:a16="http://schemas.microsoft.com/office/drawing/2014/main" id="{A6AAB350-A6A3-4684-AB30-6610337A3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39" y="4825817"/>
            <a:ext cx="5163820" cy="1931035"/>
          </a:xfrm>
          <a:prstGeom prst="rect">
            <a:avLst/>
          </a:prstGeom>
          <a:noFill/>
        </p:spPr>
      </p:pic>
      <p:pic>
        <p:nvPicPr>
          <p:cNvPr id="13" name="그림 2" descr="/temp/fImage459666302966.jpeg">
            <a:extLst>
              <a:ext uri="{FF2B5EF4-FFF2-40B4-BE49-F238E27FC236}">
                <a16:creationId xmlns:a16="http://schemas.microsoft.com/office/drawing/2014/main" id="{5D91C52F-4B38-477A-B6D6-18644C1558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26" y="835449"/>
            <a:ext cx="4699300" cy="3728238"/>
          </a:xfrm>
          <a:prstGeom prst="rect">
            <a:avLst/>
          </a:prstGeom>
          <a:noFill/>
        </p:spPr>
      </p:pic>
      <p:pic>
        <p:nvPicPr>
          <p:cNvPr id="14" name="그림 3" descr="/temp/fImage39840631695.jpeg">
            <a:extLst>
              <a:ext uri="{FF2B5EF4-FFF2-40B4-BE49-F238E27FC236}">
                <a16:creationId xmlns:a16="http://schemas.microsoft.com/office/drawing/2014/main" id="{40891732-EBC1-4FBD-969A-E909C33284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98000"/>
            <a:ext cx="5925243" cy="13866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116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778325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 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사용할 데이터 불러오기 및 </a:t>
            </a:r>
            <a:r>
              <a:rPr lang="ko-KR" altLang="en-US" dirty="0" err="1"/>
              <a:t>전처리</a:t>
            </a:r>
            <a:r>
              <a:rPr lang="ko-KR" altLang="en-US" dirty="0"/>
              <a:t> 1</a:t>
            </a:r>
            <a:endParaRPr lang="en-US" altLang="ko-KR" dirty="0"/>
          </a:p>
          <a:p>
            <a:r>
              <a:rPr lang="en-US" dirty="0">
                <a:ea typeface="+mn-lt"/>
                <a:cs typeface="+mn-lt"/>
              </a:rPr>
              <a:t>(</a:t>
            </a:r>
            <a:r>
              <a:rPr lang="ko-KR" dirty="0">
                <a:ea typeface="+mn-lt"/>
                <a:cs typeface="+mn-lt"/>
              </a:rPr>
              <a:t>노인부양비 </a:t>
            </a:r>
            <a:r>
              <a:rPr lang="en-US" dirty="0">
                <a:ea typeface="+mn-lt"/>
                <a:cs typeface="+mn-lt"/>
              </a:rPr>
              <a:t>=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(65</a:t>
            </a:r>
            <a:r>
              <a:rPr lang="ko-KR" dirty="0">
                <a:ea typeface="+mn-lt"/>
                <a:cs typeface="+mn-lt"/>
              </a:rPr>
              <a:t>세 이상 인구 </a:t>
            </a:r>
            <a:r>
              <a:rPr lang="en-US" dirty="0">
                <a:ea typeface="+mn-lt"/>
                <a:cs typeface="+mn-lt"/>
              </a:rPr>
              <a:t>÷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15~64</a:t>
            </a:r>
            <a:r>
              <a:rPr lang="ko-KR" dirty="0">
                <a:ea typeface="+mn-lt"/>
                <a:cs typeface="+mn-lt"/>
              </a:rPr>
              <a:t>세 인구</a:t>
            </a:r>
            <a:r>
              <a:rPr lang="en-US" dirty="0">
                <a:ea typeface="+mn-lt"/>
                <a:cs typeface="+mn-lt"/>
              </a:rPr>
              <a:t>)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×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10</a:t>
            </a:r>
            <a:endParaRPr lang="ko-KR" dirty="0">
              <a:ea typeface="+mn-lt"/>
              <a:cs typeface="+mn-lt"/>
            </a:endParaRPr>
          </a:p>
        </p:txBody>
      </p:sp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27CE75C-6BB1-4F8E-1623-A2997752B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03"/>
          <a:stretch/>
        </p:blipFill>
        <p:spPr>
          <a:xfrm>
            <a:off x="158506" y="1991389"/>
            <a:ext cx="10751965" cy="412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1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778325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 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사용할 데이터 불러오기 및 </a:t>
            </a:r>
            <a:r>
              <a:rPr lang="ko-KR" altLang="en-US" dirty="0" err="1"/>
              <a:t>전처리</a:t>
            </a:r>
            <a:r>
              <a:rPr lang="ko-KR" altLang="en-US" dirty="0"/>
              <a:t> 1</a:t>
            </a:r>
            <a:endParaRPr lang="en-US" altLang="ko-KR" dirty="0"/>
          </a:p>
          <a:p>
            <a:r>
              <a:rPr lang="en-US" dirty="0">
                <a:ea typeface="+mn-lt"/>
                <a:cs typeface="+mn-lt"/>
              </a:rPr>
              <a:t>(</a:t>
            </a:r>
            <a:r>
              <a:rPr lang="ko-KR" dirty="0">
                <a:ea typeface="+mn-lt"/>
                <a:cs typeface="+mn-lt"/>
              </a:rPr>
              <a:t>노인부양비 </a:t>
            </a:r>
            <a:r>
              <a:rPr lang="en-US" dirty="0">
                <a:ea typeface="+mn-lt"/>
                <a:cs typeface="+mn-lt"/>
              </a:rPr>
              <a:t>=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(65</a:t>
            </a:r>
            <a:r>
              <a:rPr lang="ko-KR" dirty="0">
                <a:ea typeface="+mn-lt"/>
                <a:cs typeface="+mn-lt"/>
              </a:rPr>
              <a:t>세 이상 인구 </a:t>
            </a:r>
            <a:r>
              <a:rPr lang="en-US" dirty="0">
                <a:ea typeface="+mn-lt"/>
                <a:cs typeface="+mn-lt"/>
              </a:rPr>
              <a:t>÷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15~64</a:t>
            </a:r>
            <a:r>
              <a:rPr lang="ko-KR" dirty="0">
                <a:ea typeface="+mn-lt"/>
                <a:cs typeface="+mn-lt"/>
              </a:rPr>
              <a:t>세 인구</a:t>
            </a:r>
            <a:r>
              <a:rPr lang="en-US" dirty="0">
                <a:ea typeface="+mn-lt"/>
                <a:cs typeface="+mn-lt"/>
              </a:rPr>
              <a:t>)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×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10</a:t>
            </a:r>
            <a:endParaRPr lang="ko-KR" dirty="0">
              <a:ea typeface="+mn-lt"/>
              <a:cs typeface="+mn-lt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2FEA85D-D6F8-4375-B076-5E4303571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03"/>
          <a:stretch/>
        </p:blipFill>
        <p:spPr>
          <a:xfrm>
            <a:off x="158506" y="1993910"/>
            <a:ext cx="10309442" cy="395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4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778325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 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전처리</a:t>
            </a:r>
            <a:r>
              <a:rPr lang="ko-KR" altLang="en-US" dirty="0"/>
              <a:t> 중간 결과</a:t>
            </a:r>
            <a:endParaRPr lang="en-US" altLang="ko-KR" dirty="0">
              <a:ea typeface="+mn-lt"/>
              <a:cs typeface="+mn-lt"/>
            </a:endParaRPr>
          </a:p>
        </p:txBody>
      </p:sp>
      <p:pic>
        <p:nvPicPr>
          <p:cNvPr id="2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597B1F8-596A-A842-5D8F-8D34A13B0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05" y="1059150"/>
            <a:ext cx="8818922" cy="2636550"/>
          </a:xfrm>
          <a:prstGeom prst="rect">
            <a:avLst/>
          </a:prstGeom>
        </p:spPr>
      </p:pic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519F375-15B9-9253-8515-991057A7E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708" y="3860750"/>
            <a:ext cx="8868507" cy="2907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48B0E-1B73-3279-9B64-B7E306FF3CEE}"/>
              </a:ext>
            </a:extLst>
          </p:cNvPr>
          <p:cNvSpPr txBox="1"/>
          <p:nvPr/>
        </p:nvSpPr>
        <p:spPr>
          <a:xfrm>
            <a:off x="162169" y="201832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/>
              <a:t>생산가능인구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3FCA5-F0D8-ACB2-0165-831B13A81688}"/>
              </a:ext>
            </a:extLst>
          </p:cNvPr>
          <p:cNvSpPr txBox="1"/>
          <p:nvPr/>
        </p:nvSpPr>
        <p:spPr>
          <a:xfrm>
            <a:off x="158506" y="537527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/>
              <a:t>노인 인구</a:t>
            </a:r>
          </a:p>
        </p:txBody>
      </p:sp>
    </p:spTree>
    <p:extLst>
      <p:ext uri="{BB962C8B-B14F-4D97-AF65-F5344CB8AC3E}">
        <p14:creationId xmlns:p14="http://schemas.microsoft.com/office/powerpoint/2010/main" val="296147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778325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 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전처리</a:t>
            </a:r>
            <a:r>
              <a:rPr lang="ko-KR" altLang="en-US" dirty="0"/>
              <a:t> 2</a:t>
            </a:r>
            <a:endParaRPr lang="en-US" altLang="ko-KR" dirty="0"/>
          </a:p>
        </p:txBody>
      </p:sp>
      <p:pic>
        <p:nvPicPr>
          <p:cNvPr id="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19EB8DB-371F-F933-CF95-98B4CEFEA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54" y="1638614"/>
            <a:ext cx="10675815" cy="511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5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778325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 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en-US" altLang="ko-KR" dirty="0"/>
              <a:t>For </a:t>
            </a:r>
            <a:r>
              <a:rPr lang="ko-KR" altLang="en-US" dirty="0"/>
              <a:t>문 </a:t>
            </a:r>
            <a:r>
              <a:rPr lang="en-US" altLang="ko-KR" dirty="0"/>
              <a:t>print (col, index, ratio) </a:t>
            </a:r>
            <a:r>
              <a:rPr lang="ko-KR" altLang="en-US" dirty="0"/>
              <a:t>결과</a:t>
            </a:r>
            <a:endParaRPr lang="en-US" altLang="ko-KR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FE08203B-92C2-3F1E-D271-9B38B9DA2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0" b="2486"/>
          <a:stretch/>
        </p:blipFill>
        <p:spPr>
          <a:xfrm>
            <a:off x="3870811" y="1280069"/>
            <a:ext cx="4560277" cy="52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3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778325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 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전처리</a:t>
            </a:r>
            <a:r>
              <a:rPr lang="ko-KR" altLang="en-US" dirty="0"/>
              <a:t> 결과</a:t>
            </a:r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C9DBDDBE-B6D9-C54B-7C90-A68544BCF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31" y="1095403"/>
            <a:ext cx="8096737" cy="564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778325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 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dirty="0" err="1">
                <a:ea typeface="+mn-lt"/>
                <a:cs typeface="+mn-lt"/>
              </a:rPr>
              <a:t>히트맵으로</a:t>
            </a:r>
            <a:r>
              <a:rPr lang="ko-KR" dirty="0">
                <a:ea typeface="+mn-lt"/>
                <a:cs typeface="+mn-lt"/>
              </a:rPr>
              <a:t> 시각화하기 위해 피벗테이블 생성하기</a:t>
            </a:r>
          </a:p>
        </p:txBody>
      </p:sp>
      <p:pic>
        <p:nvPicPr>
          <p:cNvPr id="2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9CEB5E7-3EB3-EEA9-CF83-405D70DF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073" y="1385980"/>
            <a:ext cx="6966421" cy="4781695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A332813-E279-B5FD-9B3A-DA0B45B35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6" y="2042686"/>
            <a:ext cx="4654594" cy="20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3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778325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 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dirty="0" err="1">
                <a:ea typeface="+mn-lt"/>
                <a:cs typeface="+mn-lt"/>
              </a:rPr>
              <a:t>히트맵으로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ko-KR" altLang="en-US" dirty="0">
                <a:ea typeface="+mn-lt"/>
                <a:cs typeface="+mn-lt"/>
              </a:rPr>
              <a:t>시각화</a:t>
            </a:r>
            <a:endParaRPr lang="ko-KR" dirty="0">
              <a:ea typeface="+mn-lt"/>
              <a:cs typeface="+mn-lt"/>
            </a:endParaRPr>
          </a:p>
        </p:txBody>
      </p:sp>
      <p:pic>
        <p:nvPicPr>
          <p:cNvPr id="6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B5226B7-CA78-207F-D1B8-87E25BFC3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3" y="1725782"/>
            <a:ext cx="5226466" cy="782032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D40AC77C-FA23-2638-3BF8-80EECD47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247" y="1628159"/>
            <a:ext cx="6807199" cy="51256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8E48FF-8696-4743-9935-492EFE82AA44}"/>
              </a:ext>
            </a:extLst>
          </p:cNvPr>
          <p:cNvSpPr txBox="1"/>
          <p:nvPr/>
        </p:nvSpPr>
        <p:spPr>
          <a:xfrm>
            <a:off x="606687" y="3221504"/>
            <a:ext cx="3845143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지방의 노인부양비 상승폭이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수도권의 상승폭에 비해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훨씬 가파르게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증가하고 있음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34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778325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 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필요한 데이터만 추출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E0924-E97C-468D-B9CC-36C286E7E363}"/>
              </a:ext>
            </a:extLst>
          </p:cNvPr>
          <p:cNvSpPr txBox="1"/>
          <p:nvPr/>
        </p:nvSpPr>
        <p:spPr>
          <a:xfrm>
            <a:off x="5931772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노년 부양비 추세 그래프 그리기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CABEDD-6D9F-41AD-BB34-7A66AF17A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4819462"/>
            <a:ext cx="5007469" cy="7430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9B2C0-03F1-43EC-92BA-47F885EBC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498" y="1447241"/>
            <a:ext cx="5982393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노년부양비 추세 그래프 그리기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폰트설정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font.family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Malgun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Gothic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600" dirty="0">
              <a:solidFill>
                <a:srgbClr val="01010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깨짐 방지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axes.unicode_minus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False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66DE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plt.subplots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sns.barplot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"년도"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"노년부양비"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df_old5)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plt.ylim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ax.set_title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"미래의 노년부양비"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ax.set_xlabel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"년도"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ax.set_ylabel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"미래의 노년부양비"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plt.grid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plt.savefig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'노년부양비'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그래프 저장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노년부양비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노년부양비 : 생산가능인구(15~64세 인구) 100명이 부양해야 할 65세 인구의 수를 표시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노년부양비 = (65세 이상인구 / 15세~64세 인구) × 100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C0EB302-78D5-4C9E-AF6C-62AFDD362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3" y="1855455"/>
            <a:ext cx="5757987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노년부양비인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행만 가져옴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'인구구조, 부양비별'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'노년부양비’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)]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인덱스 재배열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df.drop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가정별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reset_index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컬럼명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변경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df.rename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'인구구조, 부양비별'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'인구구분'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df_new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노인 부양비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노년 부양비 추세 그래프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BD62BB-719C-4776-963E-FAA1F67BF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526799"/>
            <a:ext cx="7401536" cy="5188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828D24-BD68-4071-8BAD-74470C89CF85}"/>
              </a:ext>
            </a:extLst>
          </p:cNvPr>
          <p:cNvSpPr txBox="1"/>
          <p:nvPr/>
        </p:nvSpPr>
        <p:spPr>
          <a:xfrm>
            <a:off x="8179723" y="2113702"/>
            <a:ext cx="38451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전국적으로 미래의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노년 부양비는 계속해서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상승하여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2060-2070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 경에는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현재의 약 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 – 5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배가 될 것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DF2B776-72BF-44F4-9702-973C071D2B32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266328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08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분석의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</a:t>
            </a:r>
            <a:endParaRPr lang="ko-KR" altLang="en-US" sz="14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D8127CD-4D60-402C-83C0-9C71145AB44D}"/>
              </a:ext>
            </a:extLst>
          </p:cNvPr>
          <p:cNvSpPr/>
          <p:nvPr/>
        </p:nvSpPr>
        <p:spPr>
          <a:xfrm>
            <a:off x="3027539" y="3103635"/>
            <a:ext cx="2939816" cy="2939816"/>
          </a:xfrm>
          <a:prstGeom prst="ellipse">
            <a:avLst/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2206CDB-F623-4A91-B302-5B3609C1C840}"/>
              </a:ext>
            </a:extLst>
          </p:cNvPr>
          <p:cNvSpPr/>
          <p:nvPr/>
        </p:nvSpPr>
        <p:spPr>
          <a:xfrm>
            <a:off x="961443" y="3097545"/>
            <a:ext cx="2939816" cy="2939816"/>
          </a:xfrm>
          <a:prstGeom prst="ellipse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BC71C79-0F75-4FFD-B84B-402CC8008A9C}"/>
              </a:ext>
            </a:extLst>
          </p:cNvPr>
          <p:cNvSpPr/>
          <p:nvPr/>
        </p:nvSpPr>
        <p:spPr>
          <a:xfrm>
            <a:off x="2077728" y="1316176"/>
            <a:ext cx="2939816" cy="2939816"/>
          </a:xfrm>
          <a:prstGeom prst="ellipse">
            <a:avLst/>
          </a:prstGeom>
          <a:solidFill>
            <a:srgbClr val="92D0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0A322-CA35-4E6B-9E87-2362F48AF44A}"/>
              </a:ext>
            </a:extLst>
          </p:cNvPr>
          <p:cNvSpPr txBox="1"/>
          <p:nvPr/>
        </p:nvSpPr>
        <p:spPr>
          <a:xfrm>
            <a:off x="1675732" y="4392657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고령화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8CA71-C18D-464B-BE04-AB4D40574EC5}"/>
              </a:ext>
            </a:extLst>
          </p:cNvPr>
          <p:cNvSpPr txBox="1"/>
          <p:nvPr/>
        </p:nvSpPr>
        <p:spPr>
          <a:xfrm>
            <a:off x="3957072" y="4392657"/>
            <a:ext cx="1810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청년인구 유출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3194014" y="2368640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지방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012BFB-D20B-4EFA-A7DB-6D36A54BD802}"/>
              </a:ext>
            </a:extLst>
          </p:cNvPr>
          <p:cNvSpPr txBox="1"/>
          <p:nvPr/>
        </p:nvSpPr>
        <p:spPr>
          <a:xfrm>
            <a:off x="487251" y="5868084"/>
            <a:ext cx="1473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인구의 고령화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AA486D-7ACD-4DD4-8199-8B8DDB8F4462}"/>
              </a:ext>
            </a:extLst>
          </p:cNvPr>
          <p:cNvSpPr txBox="1"/>
          <p:nvPr/>
        </p:nvSpPr>
        <p:spPr>
          <a:xfrm>
            <a:off x="5247777" y="5868084"/>
            <a:ext cx="246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지방의 청년인구 유출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664170-0F2C-4FBB-B84B-C8173F7777DA}"/>
              </a:ext>
            </a:extLst>
          </p:cNvPr>
          <p:cNvSpPr txBox="1"/>
          <p:nvPr/>
        </p:nvSpPr>
        <p:spPr>
          <a:xfrm>
            <a:off x="2547768" y="909290"/>
            <a:ext cx="246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수도권과 지방 간의 격차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D7035B-D648-40DC-BB86-3D7A00D1D2BB}"/>
              </a:ext>
            </a:extLst>
          </p:cNvPr>
          <p:cNvSpPr txBox="1"/>
          <p:nvPr/>
        </p:nvSpPr>
        <p:spPr>
          <a:xfrm>
            <a:off x="6317750" y="1588475"/>
            <a:ext cx="629827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5BEDF-2E6B-4FBF-A21B-0A59B1116E6D}"/>
              </a:ext>
            </a:extLst>
          </p:cNvPr>
          <p:cNvSpPr txBox="1"/>
          <p:nvPr/>
        </p:nvSpPr>
        <p:spPr>
          <a:xfrm>
            <a:off x="7067390" y="2368640"/>
            <a:ext cx="486308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수도권으로 향하는 청년층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나이 들어가는 지방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지방 소멸 현상 </a:t>
            </a:r>
            <a:r>
              <a:rPr lang="ko-KR" altLang="en-US" sz="3600" u="sng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가속화</a:t>
            </a:r>
            <a:endParaRPr lang="en-US" altLang="ko-KR" sz="3600" u="sng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lt"/>
            </a:endParaRPr>
          </a:p>
          <a:p>
            <a:pPr marL="342900" indent="-342900">
              <a:buAutoNum type="arabicPeriod"/>
            </a:pPr>
            <a:endParaRPr lang="ko-KR" altLang="en-US" sz="1800" dirty="0">
              <a:latin typeface="+mj-lt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AE796AF-BB57-4F2A-B73D-03A1483ADBCD}"/>
              </a:ext>
            </a:extLst>
          </p:cNvPr>
          <p:cNvSpPr/>
          <p:nvPr/>
        </p:nvSpPr>
        <p:spPr>
          <a:xfrm>
            <a:off x="6959707" y="4284935"/>
            <a:ext cx="356717" cy="33855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67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5,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2089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해결 방안</a:t>
            </a:r>
          </a:p>
        </p:txBody>
      </p:sp>
    </p:spTree>
    <p:extLst>
      <p:ext uri="{BB962C8B-B14F-4D97-AF65-F5344CB8AC3E}">
        <p14:creationId xmlns:p14="http://schemas.microsoft.com/office/powerpoint/2010/main" val="267630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6,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108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315272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11522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 err="1">
                <a:latin typeface="Helvetica Neue"/>
              </a:rPr>
              <a:t>저출산</a:t>
            </a:r>
            <a:r>
              <a:rPr lang="en-US" altLang="ko-KR" sz="2800" dirty="0">
                <a:latin typeface="Helvetica Neue"/>
              </a:rPr>
              <a:t> 10</a:t>
            </a:r>
            <a:r>
              <a:rPr lang="ko-KR" altLang="en-US" sz="2800" dirty="0">
                <a:latin typeface="Helvetica Neue"/>
              </a:rPr>
              <a:t>년간 초혼연령 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4.4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sz="1800" dirty="0">
                <a:latin typeface="Helvetica Neue"/>
              </a:rPr>
              <a:t>10</a:t>
            </a:r>
            <a:r>
              <a:rPr lang="ko-KR" altLang="en-US" sz="1800" dirty="0">
                <a:latin typeface="Helvetica Neue"/>
              </a:rPr>
              <a:t>년간 초혼연령</a:t>
            </a:r>
            <a:endParaRPr lang="en-US" altLang="ko-KR" sz="1800" dirty="0">
              <a:latin typeface="Helvetica Neue"/>
            </a:endParaRPr>
          </a:p>
          <a:p>
            <a:endParaRPr lang="en-US" altLang="ko-KR" sz="1800" dirty="0">
              <a:latin typeface="Helvetica Neue"/>
            </a:endParaRP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sz="1800" dirty="0">
                <a:latin typeface="Helvetica Neue"/>
              </a:rPr>
              <a:t>막대 그래프</a:t>
            </a:r>
            <a:endParaRPr lang="ko-KR" altLang="en-US" sz="1800" spc="-15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66912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B1FE10F2-E751-4BCD-9483-9546DED3D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983" y="2360507"/>
            <a:ext cx="4233600" cy="4233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B11B559-1A15-4E93-B4F3-F1B7E2851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0507"/>
            <a:ext cx="4233600" cy="423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83043F-9A11-41F9-8D5E-D48E897CC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200" y="2360507"/>
            <a:ext cx="4233600" cy="42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43262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Helvetica Neue"/>
              </a:rPr>
              <a:t>저출산 출산의 이유와 목적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4.5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sz="1800" dirty="0">
                <a:latin typeface="Helvetica Neue"/>
              </a:rPr>
              <a:t>출산의 이유와 목적</a:t>
            </a:r>
            <a:endParaRPr lang="en-US" altLang="ko-KR" sz="1800" dirty="0">
              <a:latin typeface="Helvetica Neue"/>
            </a:endParaRPr>
          </a:p>
          <a:p>
            <a:endParaRPr lang="en-US" altLang="ko-KR" sz="1800" dirty="0">
              <a:latin typeface="Helvetica Neue"/>
            </a:endParaRP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>
                <a:latin typeface="Helvetica Neue"/>
              </a:rPr>
              <a:t>막대 그래프</a:t>
            </a:r>
            <a:endParaRPr lang="en-US" altLang="ko-KR" sz="1800" dirty="0">
              <a:latin typeface="Helvetica Neue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076444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98D697B-A4AD-4641-A189-E7B63C1F7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227" y="1509897"/>
            <a:ext cx="7318515" cy="52469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51446E-24FE-4DAF-AABE-C777CBF60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59" y="1475299"/>
            <a:ext cx="5678421" cy="531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4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46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elvetica Neue"/>
              </a:rPr>
              <a:t>지역별 초</a:t>
            </a:r>
            <a:r>
              <a:rPr lang="en-US" altLang="ko-KR" sz="2800" dirty="0">
                <a:latin typeface="Bauhaus 93" panose="020B0604020202020204" pitchFamily="82" charset="0"/>
              </a:rPr>
              <a:t>·</a:t>
            </a:r>
            <a:r>
              <a:rPr lang="ko-KR" altLang="en-US" sz="2800" dirty="0">
                <a:latin typeface="Helvetica Neue"/>
              </a:rPr>
              <a:t>중등학교 수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6.1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전국 </a:t>
            </a:r>
            <a:r>
              <a:rPr lang="ko-KR" altLang="en-US" dirty="0" err="1"/>
              <a:t>초중등학교</a:t>
            </a:r>
            <a:r>
              <a:rPr lang="ko-KR" altLang="en-US" dirty="0"/>
              <a:t> 위치 표준 데이터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– </a:t>
            </a:r>
            <a:r>
              <a:rPr lang="en-US" altLang="ko-KR" dirty="0" err="1"/>
              <a:t>plugins.HeatMap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45298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D817B8C-EF9E-427C-9F79-5DFBD5600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52" y="2309082"/>
            <a:ext cx="3715268" cy="40867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52DA1-960E-4B8B-8C23-E084FB4FC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552" y="2309082"/>
            <a:ext cx="6996293" cy="43024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1F9436-F34C-4CE1-BC56-39539B08F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673" y="624368"/>
            <a:ext cx="5544050" cy="150787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3397A3-C2DA-4A6A-A948-AFF97C24DFB1}"/>
              </a:ext>
            </a:extLst>
          </p:cNvPr>
          <p:cNvSpPr/>
          <p:nvPr/>
        </p:nvSpPr>
        <p:spPr>
          <a:xfrm>
            <a:off x="5492673" y="3046293"/>
            <a:ext cx="2711990" cy="346257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AE7E21-6196-4C92-9B80-3471A6AFD9F7}"/>
              </a:ext>
            </a:extLst>
          </p:cNvPr>
          <p:cNvSpPr txBox="1"/>
          <p:nvPr/>
        </p:nvSpPr>
        <p:spPr>
          <a:xfrm>
            <a:off x="5568346" y="3085436"/>
            <a:ext cx="9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lt"/>
              </a:rPr>
              <a:t>수도권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AE4A00-8FDE-4260-909E-FA3CD85AFD74}"/>
              </a:ext>
            </a:extLst>
          </p:cNvPr>
          <p:cNvSpPr/>
          <p:nvPr/>
        </p:nvSpPr>
        <p:spPr>
          <a:xfrm>
            <a:off x="8438150" y="3046292"/>
            <a:ext cx="2711990" cy="3462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8906C8-A367-4C5C-A000-459745D9E246}"/>
              </a:ext>
            </a:extLst>
          </p:cNvPr>
          <p:cNvSpPr txBox="1"/>
          <p:nvPr/>
        </p:nvSpPr>
        <p:spPr>
          <a:xfrm>
            <a:off x="10180464" y="3085436"/>
            <a:ext cx="9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lt"/>
              </a:rPr>
              <a:t>강원도</a:t>
            </a:r>
          </a:p>
        </p:txBody>
      </p:sp>
    </p:spTree>
    <p:extLst>
      <p:ext uri="{BB962C8B-B14F-4D97-AF65-F5344CB8AC3E}">
        <p14:creationId xmlns:p14="http://schemas.microsoft.com/office/powerpoint/2010/main" val="366017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326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elvetica Neue"/>
              </a:rPr>
              <a:t>전국 미세먼지 배출량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6.2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전국 연도별 대기오염물질 배출량</a:t>
            </a:r>
            <a:r>
              <a:rPr lang="en-US" altLang="ko-KR" dirty="0"/>
              <a:t>_</a:t>
            </a:r>
            <a:r>
              <a:rPr lang="ko-KR" altLang="en-US" dirty="0"/>
              <a:t>미세먼지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 choropleth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326552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4DAB2D0-1AD1-4DA2-8B90-373554D2A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7" y="2026025"/>
            <a:ext cx="3373053" cy="469301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2965154-64CA-49A3-BAE7-B47703B1F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34" y="159982"/>
            <a:ext cx="5309348" cy="65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1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분석의 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1.2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DF8A9-9B61-4760-8274-E913E3D895F9}"/>
              </a:ext>
            </a:extLst>
          </p:cNvPr>
          <p:cNvSpPr txBox="1"/>
          <p:nvPr/>
        </p:nvSpPr>
        <p:spPr>
          <a:xfrm>
            <a:off x="277091" y="624368"/>
            <a:ext cx="11637817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ctr"/>
            <a:r>
              <a:rPr lang="ko-KR" altLang="en-US" sz="3600" u="sng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지방 소멸 현상 </a:t>
            </a:r>
            <a:r>
              <a:rPr lang="ko-KR" altLang="en-US" sz="2800" dirty="0">
                <a:latin typeface="+mj-lt"/>
              </a:rPr>
              <a:t>을</a:t>
            </a:r>
            <a:endParaRPr lang="en-US" altLang="ko-KR" sz="2800" dirty="0">
              <a:latin typeface="+mj-lt"/>
            </a:endParaRPr>
          </a:p>
          <a:p>
            <a:endParaRPr lang="en-US" altLang="ko-KR" sz="2800" dirty="0">
              <a:latin typeface="+mj-lt"/>
            </a:endParaRPr>
          </a:p>
          <a:p>
            <a:pPr algn="ctr"/>
            <a:r>
              <a:rPr lang="ko-KR" altLang="en-US" sz="2800" dirty="0">
                <a:latin typeface="+mj-lt"/>
              </a:rPr>
              <a:t>청년의 지방 이탈과 지방 고령화 현상을 중심으로</a:t>
            </a:r>
            <a:endParaRPr lang="en-US" altLang="ko-KR" sz="28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ctr"/>
            <a:r>
              <a:rPr lang="ko-KR" altLang="en-US" sz="2800" dirty="0">
                <a:latin typeface="+mj-lt"/>
              </a:rPr>
              <a:t>데이터를 통해 분석하고</a:t>
            </a:r>
            <a:endParaRPr lang="en-US" altLang="ko-KR" sz="2800" dirty="0">
              <a:latin typeface="+mj-lt"/>
            </a:endParaRPr>
          </a:p>
          <a:p>
            <a:pPr algn="ctr"/>
            <a:endParaRPr lang="en-US" altLang="ko-KR" sz="2800" dirty="0">
              <a:latin typeface="+mj-lt"/>
            </a:endParaRPr>
          </a:p>
          <a:p>
            <a:pPr algn="ctr"/>
            <a:r>
              <a:rPr lang="ko-KR" altLang="en-US" sz="2800" dirty="0">
                <a:latin typeface="+mj-lt"/>
              </a:rPr>
              <a:t>해결방안 제시</a:t>
            </a:r>
            <a:endParaRPr lang="en-US" altLang="ko-KR" sz="28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just"/>
            <a:endParaRPr lang="en-US" altLang="ko-KR" sz="2400" dirty="0">
              <a:latin typeface="+mj-lt"/>
            </a:endParaRPr>
          </a:p>
          <a:p>
            <a:pPr algn="just"/>
            <a:r>
              <a:rPr lang="en-US" altLang="ko-KR" sz="2400" dirty="0">
                <a:latin typeface="+mj-lt"/>
              </a:rPr>
              <a:t>                                                        </a:t>
            </a:r>
            <a:r>
              <a:rPr lang="ko-KR" altLang="en-US" sz="2400" dirty="0">
                <a:latin typeface="+mj-lt"/>
              </a:rPr>
              <a:t>분석도구 </a:t>
            </a:r>
            <a:r>
              <a:rPr lang="en-US" altLang="ko-KR" sz="2400" dirty="0">
                <a:latin typeface="+mj-lt"/>
              </a:rPr>
              <a:t>: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6" name="Picture 2" descr="프로그래밍] 파이썬 Python , 정체를 모른다면 Click : 네이버 블로그">
            <a:extLst>
              <a:ext uri="{FF2B5EF4-FFF2-40B4-BE49-F238E27FC236}">
                <a16:creationId xmlns:a16="http://schemas.microsoft.com/office/drawing/2014/main" id="{C6C19720-2D4B-40BB-877F-2CC8C206D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64838" y="5347616"/>
            <a:ext cx="2460568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16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41024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데이터 수집 및 출처</a:t>
            </a:r>
          </a:p>
        </p:txBody>
      </p:sp>
    </p:spTree>
    <p:extLst>
      <p:ext uri="{BB962C8B-B14F-4D97-AF65-F5344CB8AC3E}">
        <p14:creationId xmlns:p14="http://schemas.microsoft.com/office/powerpoint/2010/main" val="107847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85847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/>
              <a:t>데이터 수집 및 출처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2.1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8A065-EB15-46A4-A510-33B589DC84A6}"/>
              </a:ext>
            </a:extLst>
          </p:cNvPr>
          <p:cNvSpPr txBox="1"/>
          <p:nvPr/>
        </p:nvSpPr>
        <p:spPr>
          <a:xfrm>
            <a:off x="133268" y="884576"/>
            <a:ext cx="927700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</a:t>
            </a:r>
          </a:p>
          <a:p>
            <a:endParaRPr lang="ko-KR" altLang="en-US" sz="1400" dirty="0"/>
          </a:p>
          <a:p>
            <a:r>
              <a:rPr lang="en-US" altLang="ko-KR" sz="1400" dirty="0"/>
              <a:t>KOSIS 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([https://kosis.kr/index/index.do](https://kosis.kr/index/index.do))</a:t>
            </a:r>
          </a:p>
          <a:p>
            <a:endParaRPr lang="en-US" altLang="ko-KR" sz="1400" dirty="0"/>
          </a:p>
          <a:p>
            <a:r>
              <a:rPr lang="ko-KR" altLang="en-US" sz="1400" dirty="0" err="1"/>
              <a:t>워크넷</a:t>
            </a:r>
            <a:r>
              <a:rPr lang="en-US" altLang="ko-KR" sz="1400" dirty="0"/>
              <a:t>([https://www.work.go.kr/seekWantedMain.do](https://www.work.go.kr/seekWantedMain.do))</a:t>
            </a:r>
          </a:p>
          <a:p>
            <a:endParaRPr lang="en-US" altLang="ko-KR" sz="1400" dirty="0"/>
          </a:p>
          <a:p>
            <a:r>
              <a:rPr lang="ko-KR" altLang="en-US" sz="1400" dirty="0"/>
              <a:t>한국지방행정연구원</a:t>
            </a:r>
            <a:r>
              <a:rPr lang="en-US" altLang="ko-KR" sz="1400" dirty="0"/>
              <a:t>([https://www.krila.re.kr/](https://www.krila.re.kr/))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자료</a:t>
            </a:r>
          </a:p>
          <a:p>
            <a:endParaRPr lang="ko-KR" altLang="en-US" sz="1400" dirty="0"/>
          </a:p>
          <a:p>
            <a:r>
              <a:rPr lang="en-US" altLang="ko-KR" sz="1400" dirty="0"/>
              <a:t>2017</a:t>
            </a:r>
            <a:r>
              <a:rPr lang="ko-KR" altLang="en-US" sz="1400" dirty="0"/>
              <a:t>년 마을축제 건 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2017</a:t>
            </a:r>
            <a:r>
              <a:rPr lang="ko-KR" altLang="en-US" sz="1400" dirty="0"/>
              <a:t>년 생활문화시설 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2017</a:t>
            </a:r>
            <a:r>
              <a:rPr lang="ko-KR" altLang="en-US" sz="1400" dirty="0"/>
              <a:t>년 자체 기획 문화예술 공연 건 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2018</a:t>
            </a:r>
            <a:r>
              <a:rPr lang="ko-KR" altLang="en-US" sz="1400" dirty="0"/>
              <a:t>년 대기오염물질 배출량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2019</a:t>
            </a:r>
            <a:r>
              <a:rPr lang="ko-KR" altLang="en-US" sz="1400" dirty="0"/>
              <a:t>년 시도</a:t>
            </a:r>
            <a:r>
              <a:rPr lang="en-US" altLang="ko-KR" sz="1400" dirty="0"/>
              <a:t>·</a:t>
            </a:r>
            <a:r>
              <a:rPr lang="ko-KR" altLang="en-US" sz="1400" dirty="0"/>
              <a:t>산업</a:t>
            </a:r>
            <a:r>
              <a:rPr lang="en-US" altLang="ko-KR" sz="1400" dirty="0"/>
              <a:t>·</a:t>
            </a:r>
            <a:r>
              <a:rPr lang="ko-KR" altLang="en-US" sz="1400" dirty="0"/>
              <a:t>종사자규모별</a:t>
            </a:r>
            <a:r>
              <a:rPr lang="en-US" altLang="ko-KR" sz="1400" dirty="0"/>
              <a:t>_</a:t>
            </a:r>
            <a:r>
              <a:rPr lang="ko-KR" altLang="en-US" sz="1400" dirty="0" err="1"/>
              <a:t>사업체수</a:t>
            </a:r>
            <a:r>
              <a:rPr lang="en-US" altLang="ko-KR" sz="1400" dirty="0"/>
              <a:t>__</a:t>
            </a:r>
            <a:r>
              <a:rPr lang="ko-KR" altLang="en-US" sz="1400" dirty="0"/>
              <a:t>종사자수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2019</a:t>
            </a:r>
            <a:r>
              <a:rPr lang="ko-KR" altLang="en-US" sz="1400" dirty="0"/>
              <a:t>년 광역교통시설 평균접근시간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2019</a:t>
            </a:r>
            <a:r>
              <a:rPr lang="ko-KR" altLang="en-US" sz="1400" dirty="0"/>
              <a:t>년 교육시설 평균접근시간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2019</a:t>
            </a:r>
            <a:r>
              <a:rPr lang="ko-KR" altLang="en-US" sz="1400" dirty="0"/>
              <a:t>년 의료시설 평균접근시간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23FEE-FD0A-4CCB-A739-2257C5CDCFE4}"/>
              </a:ext>
            </a:extLst>
          </p:cNvPr>
          <p:cNvSpPr txBox="1"/>
          <p:nvPr/>
        </p:nvSpPr>
        <p:spPr>
          <a:xfrm>
            <a:off x="6096000" y="3142211"/>
            <a:ext cx="46883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  <a:r>
              <a:rPr lang="ko-KR" altLang="en-US" sz="1400" dirty="0"/>
              <a:t>년 판매시설 평균접근시간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</a:t>
            </a:r>
            <a:r>
              <a:rPr lang="ko-KR" altLang="en-US" sz="1400" dirty="0" err="1"/>
              <a:t>문화기반시설수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이용하고 싶은 체육시설 </a:t>
            </a:r>
            <a:r>
              <a:rPr lang="en-US" altLang="ko-KR" sz="1400" dirty="0"/>
              <a:t>1</a:t>
            </a:r>
            <a:r>
              <a:rPr lang="ko-KR" altLang="en-US" sz="1400" dirty="0"/>
              <a:t>순위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일상형 휴양 만족도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일상형 휴양 목적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경기도 전입 사유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경기도 전입 사유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강소기업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워크넷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5027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E7E6"/>
      </a:accent1>
      <a:accent2>
        <a:srgbClr val="D1D9E6"/>
      </a:accent2>
      <a:accent3>
        <a:srgbClr val="CC986C"/>
      </a:accent3>
      <a:accent4>
        <a:srgbClr val="E68E9E"/>
      </a:accent4>
      <a:accent5>
        <a:srgbClr val="AFA899"/>
      </a:accent5>
      <a:accent6>
        <a:srgbClr val="BAC4D0"/>
      </a:accent6>
      <a:hlink>
        <a:srgbClr val="595959"/>
      </a:hlink>
      <a:folHlink>
        <a:srgbClr val="595959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2738</Words>
  <Application>Microsoft Office PowerPoint</Application>
  <PresentationFormat>와이드스크린</PresentationFormat>
  <Paragraphs>546</Paragraphs>
  <Slides>65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송 재성</cp:lastModifiedBy>
  <cp:revision>991</cp:revision>
  <dcterms:created xsi:type="dcterms:W3CDTF">2020-12-05T00:38:41Z</dcterms:created>
  <dcterms:modified xsi:type="dcterms:W3CDTF">2022-03-23T01:13:16Z</dcterms:modified>
</cp:coreProperties>
</file>